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6" r:id="rId3"/>
    <p:sldId id="278" r:id="rId4"/>
    <p:sldId id="269" r:id="rId5"/>
    <p:sldId id="260" r:id="rId6"/>
    <p:sldId id="277" r:id="rId7"/>
    <p:sldId id="261" r:id="rId8"/>
    <p:sldId id="266" r:id="rId9"/>
    <p:sldId id="267" r:id="rId10"/>
    <p:sldId id="27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4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2C3F9A-9A2A-4C81-A544-A90A79C77CF2}"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8101B7D8-43B0-4505-A394-9DD74109393E}">
      <dgm:prSet/>
      <dgm:spPr/>
      <dgm:t>
        <a:bodyPr/>
        <a:lstStyle/>
        <a:p>
          <a:r>
            <a:rPr lang="nl-NL"/>
            <a:t>Wat is cardiale ischemie? </a:t>
          </a:r>
          <a:endParaRPr lang="en-US"/>
        </a:p>
      </dgm:t>
    </dgm:pt>
    <dgm:pt modelId="{5DF10431-9652-472A-87E1-4E956E8DB34E}" type="parTrans" cxnId="{F086E3BA-2246-4633-8B01-12BBD31141B7}">
      <dgm:prSet/>
      <dgm:spPr/>
      <dgm:t>
        <a:bodyPr/>
        <a:lstStyle/>
        <a:p>
          <a:endParaRPr lang="en-US"/>
        </a:p>
      </dgm:t>
    </dgm:pt>
    <dgm:pt modelId="{754BEA56-107C-42FF-A2FA-ABCF873FD87F}" type="sibTrans" cxnId="{F086E3BA-2246-4633-8B01-12BBD31141B7}">
      <dgm:prSet/>
      <dgm:spPr/>
      <dgm:t>
        <a:bodyPr/>
        <a:lstStyle/>
        <a:p>
          <a:endParaRPr lang="en-US"/>
        </a:p>
      </dgm:t>
    </dgm:pt>
    <dgm:pt modelId="{3AF94F5F-7313-4FA3-AC39-D94DC7051EAB}">
      <dgm:prSet custT="1"/>
      <dgm:spPr/>
      <dgm:t>
        <a:bodyPr/>
        <a:lstStyle/>
        <a:p>
          <a:r>
            <a:rPr lang="nl-NL" sz="3200" dirty="0"/>
            <a:t>Onvoldoende bloedtoevoer  naar hart</a:t>
          </a:r>
        </a:p>
        <a:p>
          <a:r>
            <a:rPr lang="nl-NL" sz="3200" dirty="0"/>
            <a:t>En dus onvoldoende zuurstof en/of voedingsstoffen naar een deel van de hartspier </a:t>
          </a:r>
        </a:p>
        <a:p>
          <a:r>
            <a:rPr lang="nl-NL" sz="3200" dirty="0"/>
            <a:t>Oorzaak o.a.: </a:t>
          </a:r>
        </a:p>
        <a:p>
          <a:r>
            <a:rPr lang="nl-NL" sz="3200" dirty="0"/>
            <a:t>Vernauwing of afsluiting kransslagader</a:t>
          </a:r>
        </a:p>
      </dgm:t>
    </dgm:pt>
    <dgm:pt modelId="{C19E77F6-48E7-4B2C-9416-CD576F5F4205}" type="parTrans" cxnId="{F4649605-0EB4-4173-B1AA-CAF52D05588E}">
      <dgm:prSet/>
      <dgm:spPr/>
      <dgm:t>
        <a:bodyPr/>
        <a:lstStyle/>
        <a:p>
          <a:endParaRPr lang="en-US"/>
        </a:p>
      </dgm:t>
    </dgm:pt>
    <dgm:pt modelId="{62EDB3A1-1DE8-4EF0-BE7E-3E7B0EDCA896}" type="sibTrans" cxnId="{F4649605-0EB4-4173-B1AA-CAF52D05588E}">
      <dgm:prSet/>
      <dgm:spPr/>
      <dgm:t>
        <a:bodyPr/>
        <a:lstStyle/>
        <a:p>
          <a:endParaRPr lang="en-US"/>
        </a:p>
      </dgm:t>
    </dgm:pt>
    <dgm:pt modelId="{9A2A784F-1052-4079-A59C-3DBF8821651B}" type="pres">
      <dgm:prSet presAssocID="{D82C3F9A-9A2A-4C81-A544-A90A79C77CF2}" presName="vert0" presStyleCnt="0">
        <dgm:presLayoutVars>
          <dgm:dir/>
          <dgm:animOne val="branch"/>
          <dgm:animLvl val="lvl"/>
        </dgm:presLayoutVars>
      </dgm:prSet>
      <dgm:spPr/>
    </dgm:pt>
    <dgm:pt modelId="{2A936522-A393-4624-B4FE-B1CA28EFC669}" type="pres">
      <dgm:prSet presAssocID="{8101B7D8-43B0-4505-A394-9DD74109393E}" presName="thickLine" presStyleLbl="alignNode1" presStyleIdx="0" presStyleCnt="2"/>
      <dgm:spPr/>
    </dgm:pt>
    <dgm:pt modelId="{2D62144A-3393-4276-84CA-95196D05916E}" type="pres">
      <dgm:prSet presAssocID="{8101B7D8-43B0-4505-A394-9DD74109393E}" presName="horz1" presStyleCnt="0"/>
      <dgm:spPr/>
    </dgm:pt>
    <dgm:pt modelId="{D149E5F2-530E-4CC2-894E-B141EE75E113}" type="pres">
      <dgm:prSet presAssocID="{8101B7D8-43B0-4505-A394-9DD74109393E}" presName="tx1" presStyleLbl="revTx" presStyleIdx="0" presStyleCnt="2"/>
      <dgm:spPr/>
    </dgm:pt>
    <dgm:pt modelId="{D99B0E67-8AE8-4100-AD01-5849021123B8}" type="pres">
      <dgm:prSet presAssocID="{8101B7D8-43B0-4505-A394-9DD74109393E}" presName="vert1" presStyleCnt="0"/>
      <dgm:spPr/>
    </dgm:pt>
    <dgm:pt modelId="{5BA741DB-7190-4950-A247-B40498A34AC8}" type="pres">
      <dgm:prSet presAssocID="{3AF94F5F-7313-4FA3-AC39-D94DC7051EAB}" presName="thickLine" presStyleLbl="alignNode1" presStyleIdx="1" presStyleCnt="2"/>
      <dgm:spPr/>
    </dgm:pt>
    <dgm:pt modelId="{EF0EE236-B8FA-48C5-BBBF-BCA9DDEE5490}" type="pres">
      <dgm:prSet presAssocID="{3AF94F5F-7313-4FA3-AC39-D94DC7051EAB}" presName="horz1" presStyleCnt="0"/>
      <dgm:spPr/>
    </dgm:pt>
    <dgm:pt modelId="{ED752635-097D-4BBD-A71E-5CE29266F1E7}" type="pres">
      <dgm:prSet presAssocID="{3AF94F5F-7313-4FA3-AC39-D94DC7051EAB}" presName="tx1" presStyleLbl="revTx" presStyleIdx="1" presStyleCnt="2" custScaleY="364082"/>
      <dgm:spPr/>
    </dgm:pt>
    <dgm:pt modelId="{CAD555BE-334B-4B62-B9E0-72B1D3E39284}" type="pres">
      <dgm:prSet presAssocID="{3AF94F5F-7313-4FA3-AC39-D94DC7051EAB}" presName="vert1" presStyleCnt="0"/>
      <dgm:spPr/>
    </dgm:pt>
  </dgm:ptLst>
  <dgm:cxnLst>
    <dgm:cxn modelId="{F4649605-0EB4-4173-B1AA-CAF52D05588E}" srcId="{D82C3F9A-9A2A-4C81-A544-A90A79C77CF2}" destId="{3AF94F5F-7313-4FA3-AC39-D94DC7051EAB}" srcOrd="1" destOrd="0" parTransId="{C19E77F6-48E7-4B2C-9416-CD576F5F4205}" sibTransId="{62EDB3A1-1DE8-4EF0-BE7E-3E7B0EDCA896}"/>
    <dgm:cxn modelId="{C792C117-15AE-4DF4-B509-EFC4417D031B}" type="presOf" srcId="{8101B7D8-43B0-4505-A394-9DD74109393E}" destId="{D149E5F2-530E-4CC2-894E-B141EE75E113}" srcOrd="0" destOrd="0" presId="urn:microsoft.com/office/officeart/2008/layout/LinedList"/>
    <dgm:cxn modelId="{FA919A46-4347-41CB-919A-0B2901075973}" type="presOf" srcId="{D82C3F9A-9A2A-4C81-A544-A90A79C77CF2}" destId="{9A2A784F-1052-4079-A59C-3DBF8821651B}" srcOrd="0" destOrd="0" presId="urn:microsoft.com/office/officeart/2008/layout/LinedList"/>
    <dgm:cxn modelId="{1E5C0F48-3BBA-408C-84DF-B20D45133B9D}" type="presOf" srcId="{3AF94F5F-7313-4FA3-AC39-D94DC7051EAB}" destId="{ED752635-097D-4BBD-A71E-5CE29266F1E7}" srcOrd="0" destOrd="0" presId="urn:microsoft.com/office/officeart/2008/layout/LinedList"/>
    <dgm:cxn modelId="{F086E3BA-2246-4633-8B01-12BBD31141B7}" srcId="{D82C3F9A-9A2A-4C81-A544-A90A79C77CF2}" destId="{8101B7D8-43B0-4505-A394-9DD74109393E}" srcOrd="0" destOrd="0" parTransId="{5DF10431-9652-472A-87E1-4E956E8DB34E}" sibTransId="{754BEA56-107C-42FF-A2FA-ABCF873FD87F}"/>
    <dgm:cxn modelId="{BD59C4E9-1F85-4C08-9B80-F89CB74762EE}" type="presParOf" srcId="{9A2A784F-1052-4079-A59C-3DBF8821651B}" destId="{2A936522-A393-4624-B4FE-B1CA28EFC669}" srcOrd="0" destOrd="0" presId="urn:microsoft.com/office/officeart/2008/layout/LinedList"/>
    <dgm:cxn modelId="{9B6A5B42-7C2B-4BE0-BBC6-FBB3A121D594}" type="presParOf" srcId="{9A2A784F-1052-4079-A59C-3DBF8821651B}" destId="{2D62144A-3393-4276-84CA-95196D05916E}" srcOrd="1" destOrd="0" presId="urn:microsoft.com/office/officeart/2008/layout/LinedList"/>
    <dgm:cxn modelId="{726D5597-2909-41AF-8C98-E5344625AED8}" type="presParOf" srcId="{2D62144A-3393-4276-84CA-95196D05916E}" destId="{D149E5F2-530E-4CC2-894E-B141EE75E113}" srcOrd="0" destOrd="0" presId="urn:microsoft.com/office/officeart/2008/layout/LinedList"/>
    <dgm:cxn modelId="{26D60A6A-FEC0-4A49-8DFD-E577C78FA25B}" type="presParOf" srcId="{2D62144A-3393-4276-84CA-95196D05916E}" destId="{D99B0E67-8AE8-4100-AD01-5849021123B8}" srcOrd="1" destOrd="0" presId="urn:microsoft.com/office/officeart/2008/layout/LinedList"/>
    <dgm:cxn modelId="{12C067ED-888D-4C27-BD41-2037644F54B0}" type="presParOf" srcId="{9A2A784F-1052-4079-A59C-3DBF8821651B}" destId="{5BA741DB-7190-4950-A247-B40498A34AC8}" srcOrd="2" destOrd="0" presId="urn:microsoft.com/office/officeart/2008/layout/LinedList"/>
    <dgm:cxn modelId="{82CCB257-7544-4AEE-972C-AEC28C3C2CC7}" type="presParOf" srcId="{9A2A784F-1052-4079-A59C-3DBF8821651B}" destId="{EF0EE236-B8FA-48C5-BBBF-BCA9DDEE5490}" srcOrd="3" destOrd="0" presId="urn:microsoft.com/office/officeart/2008/layout/LinedList"/>
    <dgm:cxn modelId="{510CB60B-7393-42E6-87D9-6F66BA7D4941}" type="presParOf" srcId="{EF0EE236-B8FA-48C5-BBBF-BCA9DDEE5490}" destId="{ED752635-097D-4BBD-A71E-5CE29266F1E7}" srcOrd="0" destOrd="0" presId="urn:microsoft.com/office/officeart/2008/layout/LinedList"/>
    <dgm:cxn modelId="{F135304E-D565-4EFC-84C4-6A53C7CAC980}" type="presParOf" srcId="{EF0EE236-B8FA-48C5-BBBF-BCA9DDEE5490}" destId="{CAD555BE-334B-4B62-B9E0-72B1D3E3928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2348AE-EB06-4CB1-8A54-FD1033D48DC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4EA2CE5-0BAC-4758-AF35-A9742FE8399B}">
      <dgm:prSet/>
      <dgm:spPr/>
      <dgm:t>
        <a:bodyPr/>
        <a:lstStyle/>
        <a:p>
          <a:r>
            <a:rPr lang="nl-NL"/>
            <a:t>Hart en vaat ziekten in de voorgeschiedenis</a:t>
          </a:r>
          <a:endParaRPr lang="en-US"/>
        </a:p>
      </dgm:t>
    </dgm:pt>
    <dgm:pt modelId="{716983A4-EC7B-49A0-AC15-10B34B2F11D6}" type="parTrans" cxnId="{1EEB353F-64A1-477B-85D5-1E60B516289B}">
      <dgm:prSet/>
      <dgm:spPr/>
      <dgm:t>
        <a:bodyPr/>
        <a:lstStyle/>
        <a:p>
          <a:endParaRPr lang="en-US"/>
        </a:p>
      </dgm:t>
    </dgm:pt>
    <dgm:pt modelId="{C83B30E0-1E00-41B4-A03B-DF1359286ED5}" type="sibTrans" cxnId="{1EEB353F-64A1-477B-85D5-1E60B516289B}">
      <dgm:prSet/>
      <dgm:spPr/>
      <dgm:t>
        <a:bodyPr/>
        <a:lstStyle/>
        <a:p>
          <a:endParaRPr lang="en-US"/>
        </a:p>
      </dgm:t>
    </dgm:pt>
    <dgm:pt modelId="{AED757D8-990E-480E-8C5D-63841132940B}">
      <dgm:prSet/>
      <dgm:spPr/>
      <dgm:t>
        <a:bodyPr/>
        <a:lstStyle/>
        <a:p>
          <a:r>
            <a:rPr lang="nl-NL"/>
            <a:t>Hart en vaatziekten bij een familie in de eerste graad jonger dan 60 jaar.</a:t>
          </a:r>
          <a:endParaRPr lang="en-US"/>
        </a:p>
      </dgm:t>
    </dgm:pt>
    <dgm:pt modelId="{8068F0CD-965B-4362-BB8A-FCC168CDFD95}" type="parTrans" cxnId="{A12DD5AF-515F-4B5B-A70E-C9619CC8BB16}">
      <dgm:prSet/>
      <dgm:spPr/>
      <dgm:t>
        <a:bodyPr/>
        <a:lstStyle/>
        <a:p>
          <a:endParaRPr lang="en-US"/>
        </a:p>
      </dgm:t>
    </dgm:pt>
    <dgm:pt modelId="{F8ECB663-A286-4887-98FB-F3A3F331428B}" type="sibTrans" cxnId="{A12DD5AF-515F-4B5B-A70E-C9619CC8BB16}">
      <dgm:prSet/>
      <dgm:spPr/>
      <dgm:t>
        <a:bodyPr/>
        <a:lstStyle/>
        <a:p>
          <a:endParaRPr lang="en-US"/>
        </a:p>
      </dgm:t>
    </dgm:pt>
    <dgm:pt modelId="{F60CB80A-E628-49CC-A8CD-77305AE08C2E}">
      <dgm:prSet/>
      <dgm:spPr/>
      <dgm:t>
        <a:bodyPr/>
        <a:lstStyle/>
        <a:p>
          <a:r>
            <a:rPr lang="nl-NL"/>
            <a:t>Te hoog cholesterolgehalte</a:t>
          </a:r>
          <a:endParaRPr lang="en-US"/>
        </a:p>
      </dgm:t>
    </dgm:pt>
    <dgm:pt modelId="{2A4D809D-5397-4C40-B0A9-3AB33A331671}" type="parTrans" cxnId="{5B48C71F-FE16-4128-AF6D-A0F1F657D8A1}">
      <dgm:prSet/>
      <dgm:spPr/>
      <dgm:t>
        <a:bodyPr/>
        <a:lstStyle/>
        <a:p>
          <a:endParaRPr lang="en-US"/>
        </a:p>
      </dgm:t>
    </dgm:pt>
    <dgm:pt modelId="{0088EE80-01EC-4688-BBB6-AF67B9858D78}" type="sibTrans" cxnId="{5B48C71F-FE16-4128-AF6D-A0F1F657D8A1}">
      <dgm:prSet/>
      <dgm:spPr/>
      <dgm:t>
        <a:bodyPr/>
        <a:lstStyle/>
        <a:p>
          <a:endParaRPr lang="en-US"/>
        </a:p>
      </dgm:t>
    </dgm:pt>
    <dgm:pt modelId="{FAC85E75-A4BE-48DF-8F8E-840B4A95069B}">
      <dgm:prSet/>
      <dgm:spPr/>
      <dgm:t>
        <a:bodyPr/>
        <a:lstStyle/>
        <a:p>
          <a:r>
            <a:rPr lang="nl-NL"/>
            <a:t>Roken</a:t>
          </a:r>
          <a:endParaRPr lang="en-US"/>
        </a:p>
      </dgm:t>
    </dgm:pt>
    <dgm:pt modelId="{FB6008FE-4339-4CDD-8B69-EA2450A748B9}" type="parTrans" cxnId="{83175557-1340-4C68-8542-BE18FC04D40E}">
      <dgm:prSet/>
      <dgm:spPr/>
      <dgm:t>
        <a:bodyPr/>
        <a:lstStyle/>
        <a:p>
          <a:endParaRPr lang="en-US"/>
        </a:p>
      </dgm:t>
    </dgm:pt>
    <dgm:pt modelId="{E2BE8C6F-C205-4967-B3AE-9AA392D7FCE0}" type="sibTrans" cxnId="{83175557-1340-4C68-8542-BE18FC04D40E}">
      <dgm:prSet/>
      <dgm:spPr/>
      <dgm:t>
        <a:bodyPr/>
        <a:lstStyle/>
        <a:p>
          <a:endParaRPr lang="en-US"/>
        </a:p>
      </dgm:t>
    </dgm:pt>
    <dgm:pt modelId="{E0578DEF-07B4-4710-B095-DAAE2DAA36BE}">
      <dgm:prSet/>
      <dgm:spPr/>
      <dgm:t>
        <a:bodyPr/>
        <a:lstStyle/>
        <a:p>
          <a:r>
            <a:rPr lang="nl-NL" dirty="0"/>
            <a:t>Hypertensie</a:t>
          </a:r>
          <a:endParaRPr lang="en-US" dirty="0"/>
        </a:p>
      </dgm:t>
    </dgm:pt>
    <dgm:pt modelId="{5D3521AB-4138-4DC5-8068-7C1EB92DBBB1}" type="parTrans" cxnId="{9499CA61-2EC5-4AF7-AD37-B343AD499FE4}">
      <dgm:prSet/>
      <dgm:spPr/>
      <dgm:t>
        <a:bodyPr/>
        <a:lstStyle/>
        <a:p>
          <a:endParaRPr lang="en-US"/>
        </a:p>
      </dgm:t>
    </dgm:pt>
    <dgm:pt modelId="{1199D006-867F-443D-B2C4-D8B57A79DEEE}" type="sibTrans" cxnId="{9499CA61-2EC5-4AF7-AD37-B343AD499FE4}">
      <dgm:prSet/>
      <dgm:spPr/>
      <dgm:t>
        <a:bodyPr/>
        <a:lstStyle/>
        <a:p>
          <a:endParaRPr lang="en-US"/>
        </a:p>
      </dgm:t>
    </dgm:pt>
    <dgm:pt modelId="{4AA4087F-17F9-4579-83C4-DF847A2801BB}">
      <dgm:prSet/>
      <dgm:spPr/>
      <dgm:t>
        <a:bodyPr/>
        <a:lstStyle/>
        <a:p>
          <a:r>
            <a:rPr lang="nl-NL"/>
            <a:t>Diabetes mellitus</a:t>
          </a:r>
          <a:endParaRPr lang="en-US"/>
        </a:p>
      </dgm:t>
    </dgm:pt>
    <dgm:pt modelId="{15AAF53F-7AFC-4388-9DA9-A8A9370796CC}" type="parTrans" cxnId="{362D404B-8986-437F-A809-A90139337B44}">
      <dgm:prSet/>
      <dgm:spPr/>
      <dgm:t>
        <a:bodyPr/>
        <a:lstStyle/>
        <a:p>
          <a:endParaRPr lang="en-US"/>
        </a:p>
      </dgm:t>
    </dgm:pt>
    <dgm:pt modelId="{6156F9D7-1A00-42AA-9CD9-7D57523C86FE}" type="sibTrans" cxnId="{362D404B-8986-437F-A809-A90139337B44}">
      <dgm:prSet/>
      <dgm:spPr/>
      <dgm:t>
        <a:bodyPr/>
        <a:lstStyle/>
        <a:p>
          <a:endParaRPr lang="en-US"/>
        </a:p>
      </dgm:t>
    </dgm:pt>
    <dgm:pt modelId="{B5A89605-9F16-4973-B4DF-868736D233DD}" type="pres">
      <dgm:prSet presAssocID="{772348AE-EB06-4CB1-8A54-FD1033D48DC2}" presName="vert0" presStyleCnt="0">
        <dgm:presLayoutVars>
          <dgm:dir/>
          <dgm:animOne val="branch"/>
          <dgm:animLvl val="lvl"/>
        </dgm:presLayoutVars>
      </dgm:prSet>
      <dgm:spPr/>
    </dgm:pt>
    <dgm:pt modelId="{55DA5975-1DD2-4EBA-B17A-42330890BE78}" type="pres">
      <dgm:prSet presAssocID="{B4EA2CE5-0BAC-4758-AF35-A9742FE8399B}" presName="thickLine" presStyleLbl="alignNode1" presStyleIdx="0" presStyleCnt="6"/>
      <dgm:spPr/>
    </dgm:pt>
    <dgm:pt modelId="{2D5FB5C3-D565-4AA3-BE6F-318C90FB69AF}" type="pres">
      <dgm:prSet presAssocID="{B4EA2CE5-0BAC-4758-AF35-A9742FE8399B}" presName="horz1" presStyleCnt="0"/>
      <dgm:spPr/>
    </dgm:pt>
    <dgm:pt modelId="{5CEA4CA7-EF36-47ED-90B7-FB5FA8DB26C0}" type="pres">
      <dgm:prSet presAssocID="{B4EA2CE5-0BAC-4758-AF35-A9742FE8399B}" presName="tx1" presStyleLbl="revTx" presStyleIdx="0" presStyleCnt="6"/>
      <dgm:spPr/>
    </dgm:pt>
    <dgm:pt modelId="{6F748C44-A9AE-4162-AEB9-593D4A6B3413}" type="pres">
      <dgm:prSet presAssocID="{B4EA2CE5-0BAC-4758-AF35-A9742FE8399B}" presName="vert1" presStyleCnt="0"/>
      <dgm:spPr/>
    </dgm:pt>
    <dgm:pt modelId="{97654EA2-BDE5-4D62-9931-4B63456DFC66}" type="pres">
      <dgm:prSet presAssocID="{AED757D8-990E-480E-8C5D-63841132940B}" presName="thickLine" presStyleLbl="alignNode1" presStyleIdx="1" presStyleCnt="6"/>
      <dgm:spPr/>
    </dgm:pt>
    <dgm:pt modelId="{091983D3-5AF9-4DDE-9490-6829B3A6ED75}" type="pres">
      <dgm:prSet presAssocID="{AED757D8-990E-480E-8C5D-63841132940B}" presName="horz1" presStyleCnt="0"/>
      <dgm:spPr/>
    </dgm:pt>
    <dgm:pt modelId="{46A14792-CA5E-466B-8E62-1D525C79D30D}" type="pres">
      <dgm:prSet presAssocID="{AED757D8-990E-480E-8C5D-63841132940B}" presName="tx1" presStyleLbl="revTx" presStyleIdx="1" presStyleCnt="6"/>
      <dgm:spPr/>
    </dgm:pt>
    <dgm:pt modelId="{D5478543-3ECE-4D4F-8A58-112BB2D4A5B5}" type="pres">
      <dgm:prSet presAssocID="{AED757D8-990E-480E-8C5D-63841132940B}" presName="vert1" presStyleCnt="0"/>
      <dgm:spPr/>
    </dgm:pt>
    <dgm:pt modelId="{5E497006-D51B-401A-A084-106FC4E09B10}" type="pres">
      <dgm:prSet presAssocID="{F60CB80A-E628-49CC-A8CD-77305AE08C2E}" presName="thickLine" presStyleLbl="alignNode1" presStyleIdx="2" presStyleCnt="6"/>
      <dgm:spPr/>
    </dgm:pt>
    <dgm:pt modelId="{AA358314-F812-4FC0-97AD-D6182D70AEF7}" type="pres">
      <dgm:prSet presAssocID="{F60CB80A-E628-49CC-A8CD-77305AE08C2E}" presName="horz1" presStyleCnt="0"/>
      <dgm:spPr/>
    </dgm:pt>
    <dgm:pt modelId="{8B98B429-2BD3-4D62-96D5-94603E1E0A69}" type="pres">
      <dgm:prSet presAssocID="{F60CB80A-E628-49CC-A8CD-77305AE08C2E}" presName="tx1" presStyleLbl="revTx" presStyleIdx="2" presStyleCnt="6"/>
      <dgm:spPr/>
    </dgm:pt>
    <dgm:pt modelId="{F0D045AC-DE3C-4A0F-AF4B-AF730ADE065D}" type="pres">
      <dgm:prSet presAssocID="{F60CB80A-E628-49CC-A8CD-77305AE08C2E}" presName="vert1" presStyleCnt="0"/>
      <dgm:spPr/>
    </dgm:pt>
    <dgm:pt modelId="{C91CBC24-C9DC-4F85-9476-A884913A96D3}" type="pres">
      <dgm:prSet presAssocID="{FAC85E75-A4BE-48DF-8F8E-840B4A95069B}" presName="thickLine" presStyleLbl="alignNode1" presStyleIdx="3" presStyleCnt="6"/>
      <dgm:spPr/>
    </dgm:pt>
    <dgm:pt modelId="{D6C8A490-D188-46CA-B6B6-F533C6E9E3C7}" type="pres">
      <dgm:prSet presAssocID="{FAC85E75-A4BE-48DF-8F8E-840B4A95069B}" presName="horz1" presStyleCnt="0"/>
      <dgm:spPr/>
    </dgm:pt>
    <dgm:pt modelId="{AE9831A7-5D45-45C1-A1EE-062531E256D4}" type="pres">
      <dgm:prSet presAssocID="{FAC85E75-A4BE-48DF-8F8E-840B4A95069B}" presName="tx1" presStyleLbl="revTx" presStyleIdx="3" presStyleCnt="6"/>
      <dgm:spPr/>
    </dgm:pt>
    <dgm:pt modelId="{150A0D7D-C400-46E9-8313-A404BB32BC89}" type="pres">
      <dgm:prSet presAssocID="{FAC85E75-A4BE-48DF-8F8E-840B4A95069B}" presName="vert1" presStyleCnt="0"/>
      <dgm:spPr/>
    </dgm:pt>
    <dgm:pt modelId="{7C8D6719-3F18-4BF3-B64C-9AAE1E965C3F}" type="pres">
      <dgm:prSet presAssocID="{E0578DEF-07B4-4710-B095-DAAE2DAA36BE}" presName="thickLine" presStyleLbl="alignNode1" presStyleIdx="4" presStyleCnt="6"/>
      <dgm:spPr/>
    </dgm:pt>
    <dgm:pt modelId="{8CE658FA-C874-4366-A311-EC2C236D09D6}" type="pres">
      <dgm:prSet presAssocID="{E0578DEF-07B4-4710-B095-DAAE2DAA36BE}" presName="horz1" presStyleCnt="0"/>
      <dgm:spPr/>
    </dgm:pt>
    <dgm:pt modelId="{C54AA1CA-B5F1-4F27-96BC-E2077418D6AC}" type="pres">
      <dgm:prSet presAssocID="{E0578DEF-07B4-4710-B095-DAAE2DAA36BE}" presName="tx1" presStyleLbl="revTx" presStyleIdx="4" presStyleCnt="6"/>
      <dgm:spPr/>
    </dgm:pt>
    <dgm:pt modelId="{9AED43F7-3EA3-41EE-8CB2-B596FA842904}" type="pres">
      <dgm:prSet presAssocID="{E0578DEF-07B4-4710-B095-DAAE2DAA36BE}" presName="vert1" presStyleCnt="0"/>
      <dgm:spPr/>
    </dgm:pt>
    <dgm:pt modelId="{EB55898B-C083-42AC-BFB7-4D5A54DEEE5C}" type="pres">
      <dgm:prSet presAssocID="{4AA4087F-17F9-4579-83C4-DF847A2801BB}" presName="thickLine" presStyleLbl="alignNode1" presStyleIdx="5" presStyleCnt="6"/>
      <dgm:spPr/>
    </dgm:pt>
    <dgm:pt modelId="{F521DF57-C9D4-4C6E-BF7D-4F681C50A28F}" type="pres">
      <dgm:prSet presAssocID="{4AA4087F-17F9-4579-83C4-DF847A2801BB}" presName="horz1" presStyleCnt="0"/>
      <dgm:spPr/>
    </dgm:pt>
    <dgm:pt modelId="{F82CCA25-F364-45F7-85CF-69A2B7E897CB}" type="pres">
      <dgm:prSet presAssocID="{4AA4087F-17F9-4579-83C4-DF847A2801BB}" presName="tx1" presStyleLbl="revTx" presStyleIdx="5" presStyleCnt="6"/>
      <dgm:spPr/>
    </dgm:pt>
    <dgm:pt modelId="{F6141B00-68A7-476E-A629-5FF1D6B2E7F8}" type="pres">
      <dgm:prSet presAssocID="{4AA4087F-17F9-4579-83C4-DF847A2801BB}" presName="vert1" presStyleCnt="0"/>
      <dgm:spPr/>
    </dgm:pt>
  </dgm:ptLst>
  <dgm:cxnLst>
    <dgm:cxn modelId="{5B48C71F-FE16-4128-AF6D-A0F1F657D8A1}" srcId="{772348AE-EB06-4CB1-8A54-FD1033D48DC2}" destId="{F60CB80A-E628-49CC-A8CD-77305AE08C2E}" srcOrd="2" destOrd="0" parTransId="{2A4D809D-5397-4C40-B0A9-3AB33A331671}" sibTransId="{0088EE80-01EC-4688-BBB6-AF67B9858D78}"/>
    <dgm:cxn modelId="{30B30D24-35B1-4D21-8261-8B1FF0F21EE2}" type="presOf" srcId="{772348AE-EB06-4CB1-8A54-FD1033D48DC2}" destId="{B5A89605-9F16-4973-B4DF-868736D233DD}" srcOrd="0" destOrd="0" presId="urn:microsoft.com/office/officeart/2008/layout/LinedList"/>
    <dgm:cxn modelId="{0566D92C-C1DC-44D2-9B1A-2A1B20347A0A}" type="presOf" srcId="{AED757D8-990E-480E-8C5D-63841132940B}" destId="{46A14792-CA5E-466B-8E62-1D525C79D30D}" srcOrd="0" destOrd="0" presId="urn:microsoft.com/office/officeart/2008/layout/LinedList"/>
    <dgm:cxn modelId="{1EEB353F-64A1-477B-85D5-1E60B516289B}" srcId="{772348AE-EB06-4CB1-8A54-FD1033D48DC2}" destId="{B4EA2CE5-0BAC-4758-AF35-A9742FE8399B}" srcOrd="0" destOrd="0" parTransId="{716983A4-EC7B-49A0-AC15-10B34B2F11D6}" sibTransId="{C83B30E0-1E00-41B4-A03B-DF1359286ED5}"/>
    <dgm:cxn modelId="{9499CA61-2EC5-4AF7-AD37-B343AD499FE4}" srcId="{772348AE-EB06-4CB1-8A54-FD1033D48DC2}" destId="{E0578DEF-07B4-4710-B095-DAAE2DAA36BE}" srcOrd="4" destOrd="0" parTransId="{5D3521AB-4138-4DC5-8068-7C1EB92DBBB1}" sibTransId="{1199D006-867F-443D-B2C4-D8B57A79DEEE}"/>
    <dgm:cxn modelId="{55DCB042-8E0D-4950-A62C-58C0AC0315CD}" type="presOf" srcId="{F60CB80A-E628-49CC-A8CD-77305AE08C2E}" destId="{8B98B429-2BD3-4D62-96D5-94603E1E0A69}" srcOrd="0" destOrd="0" presId="urn:microsoft.com/office/officeart/2008/layout/LinedList"/>
    <dgm:cxn modelId="{362D404B-8986-437F-A809-A90139337B44}" srcId="{772348AE-EB06-4CB1-8A54-FD1033D48DC2}" destId="{4AA4087F-17F9-4579-83C4-DF847A2801BB}" srcOrd="5" destOrd="0" parTransId="{15AAF53F-7AFC-4388-9DA9-A8A9370796CC}" sibTransId="{6156F9D7-1A00-42AA-9CD9-7D57523C86FE}"/>
    <dgm:cxn modelId="{83175557-1340-4C68-8542-BE18FC04D40E}" srcId="{772348AE-EB06-4CB1-8A54-FD1033D48DC2}" destId="{FAC85E75-A4BE-48DF-8F8E-840B4A95069B}" srcOrd="3" destOrd="0" parTransId="{FB6008FE-4339-4CDD-8B69-EA2450A748B9}" sibTransId="{E2BE8C6F-C205-4967-B3AE-9AA392D7FCE0}"/>
    <dgm:cxn modelId="{6C4D5758-C16F-48C2-A07A-9882E8CD3A92}" type="presOf" srcId="{4AA4087F-17F9-4579-83C4-DF847A2801BB}" destId="{F82CCA25-F364-45F7-85CF-69A2B7E897CB}" srcOrd="0" destOrd="0" presId="urn:microsoft.com/office/officeart/2008/layout/LinedList"/>
    <dgm:cxn modelId="{A12DD5AF-515F-4B5B-A70E-C9619CC8BB16}" srcId="{772348AE-EB06-4CB1-8A54-FD1033D48DC2}" destId="{AED757D8-990E-480E-8C5D-63841132940B}" srcOrd="1" destOrd="0" parTransId="{8068F0CD-965B-4362-BB8A-FCC168CDFD95}" sibTransId="{F8ECB663-A286-4887-98FB-F3A3F331428B}"/>
    <dgm:cxn modelId="{5071FACF-CD7E-4F52-A165-1E035B95B05C}" type="presOf" srcId="{FAC85E75-A4BE-48DF-8F8E-840B4A95069B}" destId="{AE9831A7-5D45-45C1-A1EE-062531E256D4}" srcOrd="0" destOrd="0" presId="urn:microsoft.com/office/officeart/2008/layout/LinedList"/>
    <dgm:cxn modelId="{F776E6D0-6821-4388-812C-94508886DACC}" type="presOf" srcId="{B4EA2CE5-0BAC-4758-AF35-A9742FE8399B}" destId="{5CEA4CA7-EF36-47ED-90B7-FB5FA8DB26C0}" srcOrd="0" destOrd="0" presId="urn:microsoft.com/office/officeart/2008/layout/LinedList"/>
    <dgm:cxn modelId="{DD9E58D6-E118-449D-8B4F-E334E030E0D6}" type="presOf" srcId="{E0578DEF-07B4-4710-B095-DAAE2DAA36BE}" destId="{C54AA1CA-B5F1-4F27-96BC-E2077418D6AC}" srcOrd="0" destOrd="0" presId="urn:microsoft.com/office/officeart/2008/layout/LinedList"/>
    <dgm:cxn modelId="{1B5F0D46-97CE-498B-987A-6A10690A02D3}" type="presParOf" srcId="{B5A89605-9F16-4973-B4DF-868736D233DD}" destId="{55DA5975-1DD2-4EBA-B17A-42330890BE78}" srcOrd="0" destOrd="0" presId="urn:microsoft.com/office/officeart/2008/layout/LinedList"/>
    <dgm:cxn modelId="{5AB666CF-37B8-48C2-AE11-1C2AE9B91895}" type="presParOf" srcId="{B5A89605-9F16-4973-B4DF-868736D233DD}" destId="{2D5FB5C3-D565-4AA3-BE6F-318C90FB69AF}" srcOrd="1" destOrd="0" presId="urn:microsoft.com/office/officeart/2008/layout/LinedList"/>
    <dgm:cxn modelId="{FB915E25-C663-4C62-8ABE-C86E2AA576CF}" type="presParOf" srcId="{2D5FB5C3-D565-4AA3-BE6F-318C90FB69AF}" destId="{5CEA4CA7-EF36-47ED-90B7-FB5FA8DB26C0}" srcOrd="0" destOrd="0" presId="urn:microsoft.com/office/officeart/2008/layout/LinedList"/>
    <dgm:cxn modelId="{3BC7F3E6-4707-4E07-B465-24DEBBB4C848}" type="presParOf" srcId="{2D5FB5C3-D565-4AA3-BE6F-318C90FB69AF}" destId="{6F748C44-A9AE-4162-AEB9-593D4A6B3413}" srcOrd="1" destOrd="0" presId="urn:microsoft.com/office/officeart/2008/layout/LinedList"/>
    <dgm:cxn modelId="{05BA666A-9159-4AEE-BA55-F3AE094E2E6E}" type="presParOf" srcId="{B5A89605-9F16-4973-B4DF-868736D233DD}" destId="{97654EA2-BDE5-4D62-9931-4B63456DFC66}" srcOrd="2" destOrd="0" presId="urn:microsoft.com/office/officeart/2008/layout/LinedList"/>
    <dgm:cxn modelId="{F3C1EB22-2F1F-4621-82C2-1143A98F2725}" type="presParOf" srcId="{B5A89605-9F16-4973-B4DF-868736D233DD}" destId="{091983D3-5AF9-4DDE-9490-6829B3A6ED75}" srcOrd="3" destOrd="0" presId="urn:microsoft.com/office/officeart/2008/layout/LinedList"/>
    <dgm:cxn modelId="{497CA6BC-F4A3-483E-A347-7F2006BA2C38}" type="presParOf" srcId="{091983D3-5AF9-4DDE-9490-6829B3A6ED75}" destId="{46A14792-CA5E-466B-8E62-1D525C79D30D}" srcOrd="0" destOrd="0" presId="urn:microsoft.com/office/officeart/2008/layout/LinedList"/>
    <dgm:cxn modelId="{8CB9D173-F2F1-481E-86FF-C7A7F97C6FB6}" type="presParOf" srcId="{091983D3-5AF9-4DDE-9490-6829B3A6ED75}" destId="{D5478543-3ECE-4D4F-8A58-112BB2D4A5B5}" srcOrd="1" destOrd="0" presId="urn:microsoft.com/office/officeart/2008/layout/LinedList"/>
    <dgm:cxn modelId="{884E3559-B955-4FD0-BBE1-8635C8FCC427}" type="presParOf" srcId="{B5A89605-9F16-4973-B4DF-868736D233DD}" destId="{5E497006-D51B-401A-A084-106FC4E09B10}" srcOrd="4" destOrd="0" presId="urn:microsoft.com/office/officeart/2008/layout/LinedList"/>
    <dgm:cxn modelId="{A3C8ECFE-4351-442B-922A-C2AEFC7E8A5A}" type="presParOf" srcId="{B5A89605-9F16-4973-B4DF-868736D233DD}" destId="{AA358314-F812-4FC0-97AD-D6182D70AEF7}" srcOrd="5" destOrd="0" presId="urn:microsoft.com/office/officeart/2008/layout/LinedList"/>
    <dgm:cxn modelId="{F989ED5C-CCD1-4DD8-A886-0D97EE0821B2}" type="presParOf" srcId="{AA358314-F812-4FC0-97AD-D6182D70AEF7}" destId="{8B98B429-2BD3-4D62-96D5-94603E1E0A69}" srcOrd="0" destOrd="0" presId="urn:microsoft.com/office/officeart/2008/layout/LinedList"/>
    <dgm:cxn modelId="{F9B58505-3647-48AB-B1AB-191651FA2119}" type="presParOf" srcId="{AA358314-F812-4FC0-97AD-D6182D70AEF7}" destId="{F0D045AC-DE3C-4A0F-AF4B-AF730ADE065D}" srcOrd="1" destOrd="0" presId="urn:microsoft.com/office/officeart/2008/layout/LinedList"/>
    <dgm:cxn modelId="{C8B9941B-D971-4CB0-939F-22D559D802BB}" type="presParOf" srcId="{B5A89605-9F16-4973-B4DF-868736D233DD}" destId="{C91CBC24-C9DC-4F85-9476-A884913A96D3}" srcOrd="6" destOrd="0" presId="urn:microsoft.com/office/officeart/2008/layout/LinedList"/>
    <dgm:cxn modelId="{1DB913B5-54E7-441D-A025-8D1091CB0C60}" type="presParOf" srcId="{B5A89605-9F16-4973-B4DF-868736D233DD}" destId="{D6C8A490-D188-46CA-B6B6-F533C6E9E3C7}" srcOrd="7" destOrd="0" presId="urn:microsoft.com/office/officeart/2008/layout/LinedList"/>
    <dgm:cxn modelId="{1DEDF60D-2651-45E8-B184-C92899FCC469}" type="presParOf" srcId="{D6C8A490-D188-46CA-B6B6-F533C6E9E3C7}" destId="{AE9831A7-5D45-45C1-A1EE-062531E256D4}" srcOrd="0" destOrd="0" presId="urn:microsoft.com/office/officeart/2008/layout/LinedList"/>
    <dgm:cxn modelId="{FE72D27F-D66F-4D66-B747-868DC770916C}" type="presParOf" srcId="{D6C8A490-D188-46CA-B6B6-F533C6E9E3C7}" destId="{150A0D7D-C400-46E9-8313-A404BB32BC89}" srcOrd="1" destOrd="0" presId="urn:microsoft.com/office/officeart/2008/layout/LinedList"/>
    <dgm:cxn modelId="{35FDDF58-A17A-4605-A92E-25F2CA34FF46}" type="presParOf" srcId="{B5A89605-9F16-4973-B4DF-868736D233DD}" destId="{7C8D6719-3F18-4BF3-B64C-9AAE1E965C3F}" srcOrd="8" destOrd="0" presId="urn:microsoft.com/office/officeart/2008/layout/LinedList"/>
    <dgm:cxn modelId="{821306BC-D47B-4968-A841-661A307E7632}" type="presParOf" srcId="{B5A89605-9F16-4973-B4DF-868736D233DD}" destId="{8CE658FA-C874-4366-A311-EC2C236D09D6}" srcOrd="9" destOrd="0" presId="urn:microsoft.com/office/officeart/2008/layout/LinedList"/>
    <dgm:cxn modelId="{1C62D57B-657B-4894-8054-AE2F709F19B4}" type="presParOf" srcId="{8CE658FA-C874-4366-A311-EC2C236D09D6}" destId="{C54AA1CA-B5F1-4F27-96BC-E2077418D6AC}" srcOrd="0" destOrd="0" presId="urn:microsoft.com/office/officeart/2008/layout/LinedList"/>
    <dgm:cxn modelId="{C0E9DCA3-B628-40C8-8682-A9551E9FF195}" type="presParOf" srcId="{8CE658FA-C874-4366-A311-EC2C236D09D6}" destId="{9AED43F7-3EA3-41EE-8CB2-B596FA842904}" srcOrd="1" destOrd="0" presId="urn:microsoft.com/office/officeart/2008/layout/LinedList"/>
    <dgm:cxn modelId="{E1088DDE-4AE8-47BC-9188-A06D84EF1520}" type="presParOf" srcId="{B5A89605-9F16-4973-B4DF-868736D233DD}" destId="{EB55898B-C083-42AC-BFB7-4D5A54DEEE5C}" srcOrd="10" destOrd="0" presId="urn:microsoft.com/office/officeart/2008/layout/LinedList"/>
    <dgm:cxn modelId="{D9C29954-8A81-457B-A73A-9349D312A146}" type="presParOf" srcId="{B5A89605-9F16-4973-B4DF-868736D233DD}" destId="{F521DF57-C9D4-4C6E-BF7D-4F681C50A28F}" srcOrd="11" destOrd="0" presId="urn:microsoft.com/office/officeart/2008/layout/LinedList"/>
    <dgm:cxn modelId="{37C444B6-C608-41A4-ADCD-31CB92984A40}" type="presParOf" srcId="{F521DF57-C9D4-4C6E-BF7D-4F681C50A28F}" destId="{F82CCA25-F364-45F7-85CF-69A2B7E897CB}" srcOrd="0" destOrd="0" presId="urn:microsoft.com/office/officeart/2008/layout/LinedList"/>
    <dgm:cxn modelId="{207764D0-6F26-49D1-9A9C-729DAEE63110}" type="presParOf" srcId="{F521DF57-C9D4-4C6E-BF7D-4F681C50A28F}" destId="{F6141B00-68A7-476E-A629-5FF1D6B2E7F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36522-A393-4624-B4FE-B1CA28EFC669}">
      <dsp:nvSpPr>
        <dsp:cNvPr id="0" name=""/>
        <dsp:cNvSpPr/>
      </dsp:nvSpPr>
      <dsp:spPr>
        <a:xfrm>
          <a:off x="0" y="1742"/>
          <a:ext cx="6492875"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149E5F2-530E-4CC2-894E-B141EE75E113}">
      <dsp:nvSpPr>
        <dsp:cNvPr id="0" name=""/>
        <dsp:cNvSpPr/>
      </dsp:nvSpPr>
      <dsp:spPr>
        <a:xfrm>
          <a:off x="0" y="1742"/>
          <a:ext cx="6492875" cy="1099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nl-NL" sz="4700" kern="1200"/>
            <a:t>Wat is cardiale ischemie? </a:t>
          </a:r>
          <a:endParaRPr lang="en-US" sz="4700" kern="1200"/>
        </a:p>
      </dsp:txBody>
      <dsp:txXfrm>
        <a:off x="0" y="1742"/>
        <a:ext cx="6492875" cy="1099356"/>
      </dsp:txXfrm>
    </dsp:sp>
    <dsp:sp modelId="{5BA741DB-7190-4950-A247-B40498A34AC8}">
      <dsp:nvSpPr>
        <dsp:cNvPr id="0" name=""/>
        <dsp:cNvSpPr/>
      </dsp:nvSpPr>
      <dsp:spPr>
        <a:xfrm>
          <a:off x="0" y="1101099"/>
          <a:ext cx="6492875"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D752635-097D-4BBD-A71E-5CE29266F1E7}">
      <dsp:nvSpPr>
        <dsp:cNvPr id="0" name=""/>
        <dsp:cNvSpPr/>
      </dsp:nvSpPr>
      <dsp:spPr>
        <a:xfrm>
          <a:off x="0" y="1101099"/>
          <a:ext cx="6486534" cy="4002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nl-NL" sz="3200" kern="1200" dirty="0"/>
            <a:t>Onvoldoende bloedtoevoer  naar hart</a:t>
          </a:r>
        </a:p>
        <a:p>
          <a:pPr marL="0" lvl="0" indent="0" algn="l" defTabSz="1422400">
            <a:lnSpc>
              <a:spcPct val="90000"/>
            </a:lnSpc>
            <a:spcBef>
              <a:spcPct val="0"/>
            </a:spcBef>
            <a:spcAft>
              <a:spcPct val="35000"/>
            </a:spcAft>
            <a:buNone/>
          </a:pPr>
          <a:r>
            <a:rPr lang="nl-NL" sz="3200" kern="1200" dirty="0"/>
            <a:t>En dus onvoldoende zuurstof en/of voedingsstoffen naar een deel van de hartspier </a:t>
          </a:r>
        </a:p>
        <a:p>
          <a:pPr marL="0" lvl="0" indent="0" algn="l" defTabSz="1422400">
            <a:lnSpc>
              <a:spcPct val="90000"/>
            </a:lnSpc>
            <a:spcBef>
              <a:spcPct val="0"/>
            </a:spcBef>
            <a:spcAft>
              <a:spcPct val="35000"/>
            </a:spcAft>
            <a:buNone/>
          </a:pPr>
          <a:r>
            <a:rPr lang="nl-NL" sz="3200" kern="1200" dirty="0"/>
            <a:t>Oorzaak o.a.: </a:t>
          </a:r>
        </a:p>
        <a:p>
          <a:pPr marL="0" lvl="0" indent="0" algn="l" defTabSz="1422400">
            <a:lnSpc>
              <a:spcPct val="90000"/>
            </a:lnSpc>
            <a:spcBef>
              <a:spcPct val="0"/>
            </a:spcBef>
            <a:spcAft>
              <a:spcPct val="35000"/>
            </a:spcAft>
            <a:buNone/>
          </a:pPr>
          <a:r>
            <a:rPr lang="nl-NL" sz="3200" kern="1200" dirty="0"/>
            <a:t>Vernauwing of afsluiting kransslagader</a:t>
          </a:r>
        </a:p>
      </dsp:txBody>
      <dsp:txXfrm>
        <a:off x="0" y="1101099"/>
        <a:ext cx="6486534" cy="4002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A5975-1DD2-4EBA-B17A-42330890BE78}">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EA4CA7-EF36-47ED-90B7-FB5FA8DB26C0}">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l-NL" sz="2300" kern="1200"/>
            <a:t>Hart en vaat ziekten in de voorgeschiedenis</a:t>
          </a:r>
          <a:endParaRPr lang="en-US" sz="2300" kern="1200"/>
        </a:p>
      </dsp:txBody>
      <dsp:txXfrm>
        <a:off x="0" y="2492"/>
        <a:ext cx="6492875" cy="850069"/>
      </dsp:txXfrm>
    </dsp:sp>
    <dsp:sp modelId="{97654EA2-BDE5-4D62-9931-4B63456DFC66}">
      <dsp:nvSpPr>
        <dsp:cNvPr id="0" name=""/>
        <dsp:cNvSpPr/>
      </dsp:nvSpPr>
      <dsp:spPr>
        <a:xfrm>
          <a:off x="0" y="852561"/>
          <a:ext cx="6492875"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A14792-CA5E-466B-8E62-1D525C79D30D}">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l-NL" sz="2300" kern="1200"/>
            <a:t>Hart en vaatziekten bij een familie in de eerste graad jonger dan 60 jaar.</a:t>
          </a:r>
          <a:endParaRPr lang="en-US" sz="2300" kern="1200"/>
        </a:p>
      </dsp:txBody>
      <dsp:txXfrm>
        <a:off x="0" y="852561"/>
        <a:ext cx="6492875" cy="850069"/>
      </dsp:txXfrm>
    </dsp:sp>
    <dsp:sp modelId="{5E497006-D51B-401A-A084-106FC4E09B10}">
      <dsp:nvSpPr>
        <dsp:cNvPr id="0" name=""/>
        <dsp:cNvSpPr/>
      </dsp:nvSpPr>
      <dsp:spPr>
        <a:xfrm>
          <a:off x="0" y="1702630"/>
          <a:ext cx="6492875"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98B429-2BD3-4D62-96D5-94603E1E0A69}">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l-NL" sz="2300" kern="1200"/>
            <a:t>Te hoog cholesterolgehalte</a:t>
          </a:r>
          <a:endParaRPr lang="en-US" sz="2300" kern="1200"/>
        </a:p>
      </dsp:txBody>
      <dsp:txXfrm>
        <a:off x="0" y="1702630"/>
        <a:ext cx="6492875" cy="850069"/>
      </dsp:txXfrm>
    </dsp:sp>
    <dsp:sp modelId="{C91CBC24-C9DC-4F85-9476-A884913A96D3}">
      <dsp:nvSpPr>
        <dsp:cNvPr id="0" name=""/>
        <dsp:cNvSpPr/>
      </dsp:nvSpPr>
      <dsp:spPr>
        <a:xfrm>
          <a:off x="0" y="2552699"/>
          <a:ext cx="6492875"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9831A7-5D45-45C1-A1EE-062531E256D4}">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l-NL" sz="2300" kern="1200"/>
            <a:t>Roken</a:t>
          </a:r>
          <a:endParaRPr lang="en-US" sz="2300" kern="1200"/>
        </a:p>
      </dsp:txBody>
      <dsp:txXfrm>
        <a:off x="0" y="2552699"/>
        <a:ext cx="6492875" cy="850069"/>
      </dsp:txXfrm>
    </dsp:sp>
    <dsp:sp modelId="{7C8D6719-3F18-4BF3-B64C-9AAE1E965C3F}">
      <dsp:nvSpPr>
        <dsp:cNvPr id="0" name=""/>
        <dsp:cNvSpPr/>
      </dsp:nvSpPr>
      <dsp:spPr>
        <a:xfrm>
          <a:off x="0" y="3402769"/>
          <a:ext cx="6492875"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AA1CA-B5F1-4F27-96BC-E2077418D6AC}">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l-NL" sz="2300" kern="1200" dirty="0"/>
            <a:t>Hypertensie</a:t>
          </a:r>
          <a:endParaRPr lang="en-US" sz="2300" kern="1200" dirty="0"/>
        </a:p>
      </dsp:txBody>
      <dsp:txXfrm>
        <a:off x="0" y="3402769"/>
        <a:ext cx="6492875" cy="850069"/>
      </dsp:txXfrm>
    </dsp:sp>
    <dsp:sp modelId="{EB55898B-C083-42AC-BFB7-4D5A54DEEE5C}">
      <dsp:nvSpPr>
        <dsp:cNvPr id="0" name=""/>
        <dsp:cNvSpPr/>
      </dsp:nvSpPr>
      <dsp:spPr>
        <a:xfrm>
          <a:off x="0" y="4252838"/>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2CCA25-F364-45F7-85CF-69A2B7E897CB}">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l-NL" sz="2300" kern="1200"/>
            <a:t>Diabetes mellitus</a:t>
          </a:r>
          <a:endParaRPr lang="en-US" sz="2300" kern="1200"/>
        </a:p>
      </dsp:txBody>
      <dsp:txXfrm>
        <a:off x="0" y="4252838"/>
        <a:ext cx="6492875" cy="8500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051D5CE-100C-4442-A64C-FB66134CED5D}" type="datetime1">
              <a:rPr lang="nl-NL" smtClean="0">
                <a:solidFill>
                  <a:prstClr val="black">
                    <a:tint val="75000"/>
                  </a:prstClr>
                </a:solidFill>
              </a:rPr>
              <a:pPr/>
              <a:t>17-12-2018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96403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667D3-BA5A-480B-AFF7-2F1FDBB0EEDA}" type="datetime1">
              <a:rPr lang="nl-NL" smtClean="0">
                <a:solidFill>
                  <a:prstClr val="black">
                    <a:tint val="75000"/>
                  </a:prstClr>
                </a:solidFill>
              </a:rPr>
              <a:pPr/>
              <a:t>17-12-2018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1123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924C31F-D978-49AA-AD04-2AA038090AF2}" type="datetime1">
              <a:rPr lang="nl-NL" smtClean="0">
                <a:solidFill>
                  <a:prstClr val="black">
                    <a:tint val="75000"/>
                  </a:prstClr>
                </a:solidFill>
              </a:rPr>
              <a:pPr/>
              <a:t>17-12-2018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80103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FAEBBAF-1AE8-48E7-B6CC-C6124744177B}" type="datetime1">
              <a:rPr lang="nl-NL" smtClean="0">
                <a:solidFill>
                  <a:prstClr val="black">
                    <a:tint val="75000"/>
                  </a:prstClr>
                </a:solidFill>
              </a:rPr>
              <a:pPr/>
              <a:t>17-12-2018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05368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D43AF49-F92C-44F5-A8E2-2F6DEF5E6266}" type="datetime1">
              <a:rPr lang="nl-NL" smtClean="0">
                <a:solidFill>
                  <a:prstClr val="black">
                    <a:tint val="75000"/>
                  </a:prstClr>
                </a:solidFill>
              </a:rPr>
              <a:pPr/>
              <a:t>17-12-2018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1521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EE64D98-9292-419E-AC28-A106F36FF3C3}" type="datetime1">
              <a:rPr lang="nl-NL" smtClean="0">
                <a:solidFill>
                  <a:prstClr val="black">
                    <a:tint val="75000"/>
                  </a:prstClr>
                </a:solidFill>
              </a:rPr>
              <a:pPr/>
              <a:t>17-12-2018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743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57FE5A-1170-4797-8055-C6DED6908508}" type="datetime1">
              <a:rPr lang="nl-NL" smtClean="0">
                <a:solidFill>
                  <a:prstClr val="black">
                    <a:tint val="75000"/>
                  </a:prstClr>
                </a:solidFill>
              </a:rPr>
              <a:pPr/>
              <a:t>17-12-2018</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nl-NL">
                <a:solidFill>
                  <a:prstClr val="black">
                    <a:tint val="75000"/>
                  </a:prstClr>
                </a:solidFill>
              </a:rPr>
              <a:t>Medische Kennis</a:t>
            </a:r>
          </a:p>
        </p:txBody>
      </p:sp>
      <p:sp>
        <p:nvSpPr>
          <p:cNvPr id="9" name="Tijdelijke aanduiding voor dianummer 8"/>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11595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50E1FE3-A2A8-4EA5-B517-24E49D6F7085}" type="datetime1">
              <a:rPr lang="nl-NL" smtClean="0">
                <a:solidFill>
                  <a:prstClr val="black">
                    <a:tint val="75000"/>
                  </a:prstClr>
                </a:solidFill>
              </a:rPr>
              <a:pPr/>
              <a:t>17-12-2018</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4946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1A0C89D-4F61-4BD9-90D2-5609845A3CD4}" type="datetime1">
              <a:rPr lang="nl-NL" smtClean="0">
                <a:solidFill>
                  <a:prstClr val="black">
                    <a:tint val="75000"/>
                  </a:prstClr>
                </a:solidFill>
              </a:rPr>
              <a:pPr/>
              <a:t>17-12-2018</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a:solidFill>
                  <a:prstClr val="black">
                    <a:tint val="75000"/>
                  </a:prstClr>
                </a:solidFill>
              </a:rPr>
              <a:t>Medische Kennis</a:t>
            </a:r>
          </a:p>
        </p:txBody>
      </p:sp>
      <p:sp>
        <p:nvSpPr>
          <p:cNvPr id="4" name="Tijdelijke aanduiding voor dianummer 3"/>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3302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FBC1540-FC94-4CAF-B5D8-7BEB7B444B37}" type="datetime1">
              <a:rPr lang="nl-NL" smtClean="0">
                <a:solidFill>
                  <a:prstClr val="black">
                    <a:tint val="75000"/>
                  </a:prstClr>
                </a:solidFill>
              </a:rPr>
              <a:pPr/>
              <a:t>17-12-2018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9068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C5BBE44-ED83-4F52-B490-E9C23518487B}" type="datetime1">
              <a:rPr lang="nl-NL" smtClean="0">
                <a:solidFill>
                  <a:prstClr val="black">
                    <a:tint val="75000"/>
                  </a:prstClr>
                </a:solidFill>
              </a:rPr>
              <a:pPr/>
              <a:t>17-12-2018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2876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F9A51-A7D6-42BF-8089-285FB6C5518F}" type="datetime1">
              <a:rPr lang="nl-NL" smtClean="0">
                <a:solidFill>
                  <a:prstClr val="black">
                    <a:tint val="75000"/>
                  </a:prstClr>
                </a:solidFill>
              </a:rPr>
              <a:pPr/>
              <a:t>17-12-2018</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solidFill>
                  <a:prstClr val="black">
                    <a:tint val="75000"/>
                  </a:prstClr>
                </a:solidFill>
              </a:rPr>
              <a:t>Medische Kennis</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110035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1DJnf9Alk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XQTeS8f9w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642257" y="4525347"/>
            <a:ext cx="6939722" cy="1737360"/>
          </a:xfrm>
        </p:spPr>
        <p:txBody>
          <a:bodyPr anchor="ctr">
            <a:normAutofit/>
          </a:bodyPr>
          <a:lstStyle/>
          <a:p>
            <a:pPr algn="r"/>
            <a:r>
              <a:rPr lang="nl-NL" b="1" dirty="0"/>
              <a:t>Pijn op de borst</a:t>
            </a:r>
          </a:p>
        </p:txBody>
      </p:sp>
      <p:sp>
        <p:nvSpPr>
          <p:cNvPr id="3" name="Ondertitel 2"/>
          <p:cNvSpPr>
            <a:spLocks noGrp="1"/>
          </p:cNvSpPr>
          <p:nvPr>
            <p:ph type="subTitle" idx="1"/>
          </p:nvPr>
        </p:nvSpPr>
        <p:spPr>
          <a:xfrm>
            <a:off x="8050762" y="4525347"/>
            <a:ext cx="3211288" cy="1737360"/>
          </a:xfrm>
        </p:spPr>
        <p:txBody>
          <a:bodyPr anchor="ctr">
            <a:normAutofit/>
          </a:bodyPr>
          <a:lstStyle/>
          <a:p>
            <a:pPr algn="l"/>
            <a:endParaRPr lang="nl-NL" dirty="0"/>
          </a:p>
        </p:txBody>
      </p:sp>
      <p:sp>
        <p:nvSpPr>
          <p:cNvPr id="14" name="Oval 13">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575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E1AB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Afbeelding 6">
            <a:extLst>
              <a:ext uri="{FF2B5EF4-FFF2-40B4-BE49-F238E27FC236}">
                <a16:creationId xmlns:a16="http://schemas.microsoft.com/office/drawing/2014/main" id="{99D2DDBB-13D6-4BB7-8FE2-2D4EF0C1AB25}"/>
              </a:ext>
            </a:extLst>
          </p:cNvPr>
          <p:cNvPicPr>
            <a:picLocks noChangeAspect="1"/>
          </p:cNvPicPr>
          <p:nvPr/>
        </p:nvPicPr>
        <p:blipFill rotWithShape="1">
          <a:blip r:embed="rId2">
            <a:extLst>
              <a:ext uri="{28A0092B-C50C-407E-A947-70E740481C1C}">
                <a14:useLocalDpi xmlns:a14="http://schemas.microsoft.com/office/drawing/2010/main" val="0"/>
              </a:ext>
            </a:extLst>
          </a:blip>
          <a:srcRect r="6560" b="2"/>
          <a:stretch/>
        </p:blipFill>
        <p:spPr>
          <a:xfrm>
            <a:off x="6492113"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20" name="Straight Connector 1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jdelijke aanduiding voor voettekst 4"/>
          <p:cNvSpPr>
            <a:spLocks noGrp="1"/>
          </p:cNvSpPr>
          <p:nvPr>
            <p:ph type="ftr" sz="quarter" idx="11"/>
          </p:nvPr>
        </p:nvSpPr>
        <p:spPr>
          <a:xfrm>
            <a:off x="640079" y="6350238"/>
            <a:ext cx="6758941" cy="365125"/>
          </a:xfrm>
        </p:spPr>
        <p:txBody>
          <a:bodyPr>
            <a:normAutofit/>
          </a:bodyPr>
          <a:lstStyle/>
          <a:p>
            <a:pPr marL="0" marR="0" lvl="0" indent="0" algn="l" defTabSz="914400" eaLnBrk="1" fontAlgn="auto" latinLnBrk="0" hangingPunct="1">
              <a:spcBef>
                <a:spcPts val="0"/>
              </a:spcBef>
              <a:spcAft>
                <a:spcPts val="600"/>
              </a:spcAft>
              <a:buClrTx/>
              <a:buSzTx/>
              <a:buFontTx/>
              <a:buNone/>
              <a:tabLst/>
              <a:defRPr/>
            </a:pPr>
            <a:r>
              <a:rPr kumimoji="0" lang="nl-NL" b="1" i="0" u="none" strike="noStrike" kern="0" cap="none" spc="0" normalizeH="0" baseline="0" noProof="0">
                <a:ln>
                  <a:noFill/>
                </a:ln>
                <a:effectLst/>
                <a:uLnTx/>
                <a:uFillTx/>
                <a:latin typeface="Verdana" panose="020B0604030504040204" pitchFamily="34" charset="0"/>
                <a:ea typeface="Verdana" panose="020B0604030504040204" pitchFamily="34" charset="0"/>
                <a:cs typeface="Verdana" panose="020B0604030504040204" pitchFamily="34" charset="0"/>
              </a:rPr>
              <a:t>Noorderpoort  PRS Pijn Thorax</a:t>
            </a:r>
          </a:p>
        </p:txBody>
      </p:sp>
      <p:sp>
        <p:nvSpPr>
          <p:cNvPr id="5" name="Tijdelijke aanduiding voor dianummer 4"/>
          <p:cNvSpPr>
            <a:spLocks noGrp="1"/>
          </p:cNvSpPr>
          <p:nvPr>
            <p:ph type="sldNum" sz="quarter" idx="12"/>
          </p:nvPr>
        </p:nvSpPr>
        <p:spPr>
          <a:xfrm>
            <a:off x="11084767" y="6350238"/>
            <a:ext cx="365760" cy="365125"/>
          </a:xfrm>
          <a:prstGeom prst="ellipse">
            <a:avLst/>
          </a:prstGeom>
          <a:solidFill>
            <a:srgbClr val="595959"/>
          </a:solidFill>
        </p:spPr>
        <p:txBody>
          <a:bodyPr>
            <a:normAutofit/>
          </a:bodyPr>
          <a:lstStyle/>
          <a:p>
            <a:pPr marL="0" marR="0" lvl="0" indent="0" algn="ctr" defTabSz="914400" eaLnBrk="1" fontAlgn="auto" latinLnBrk="0" hangingPunct="1">
              <a:spcBef>
                <a:spcPts val="0"/>
              </a:spcBef>
              <a:spcAft>
                <a:spcPts val="600"/>
              </a:spcAft>
              <a:buClrTx/>
              <a:buSzTx/>
              <a:buFontTx/>
              <a:buNone/>
              <a:tabLst/>
              <a:defRPr/>
            </a:pPr>
            <a:fld id="{CBA009E1-54C8-4E42-93A4-82F6E9795970}" type="slidenum">
              <a:rPr kumimoji="0" lang="nl-NL" sz="1050" b="0" i="0" u="none" strike="noStrike" kern="0" cap="none" spc="0" normalizeH="0" baseline="0" noProof="0">
                <a:ln>
                  <a:noFill/>
                </a:ln>
                <a:solidFill>
                  <a:srgbClr val="FFFFFF"/>
                </a:solidFill>
                <a:effectLst/>
                <a:uLnTx/>
                <a:uFillTx/>
              </a:rPr>
              <a:pPr marL="0" marR="0" lvl="0" indent="0" algn="ctr" defTabSz="914400" eaLnBrk="1" fontAlgn="auto" latinLnBrk="0" hangingPunct="1">
                <a:spcBef>
                  <a:spcPts val="0"/>
                </a:spcBef>
                <a:spcAft>
                  <a:spcPts val="600"/>
                </a:spcAft>
                <a:buClrTx/>
                <a:buSzTx/>
                <a:buFontTx/>
                <a:buNone/>
                <a:tabLst/>
                <a:defRPr/>
              </a:pPr>
              <a:t>1</a:t>
            </a:fld>
            <a:endParaRPr kumimoji="0" lang="nl-NL" sz="1050" b="0" i="0" u="none" strike="noStrike" kern="0" cap="none" spc="0" normalizeH="0" baseline="0" noProof="0">
              <a:ln>
                <a:noFill/>
              </a:ln>
              <a:solidFill>
                <a:srgbClr val="FFFFFF"/>
              </a:solidFill>
              <a:effectLst/>
              <a:uLnTx/>
              <a:uFillTx/>
            </a:endParaRPr>
          </a:p>
        </p:txBody>
      </p:sp>
    </p:spTree>
    <p:extLst>
      <p:ext uri="{BB962C8B-B14F-4D97-AF65-F5344CB8AC3E}">
        <p14:creationId xmlns:p14="http://schemas.microsoft.com/office/powerpoint/2010/main" val="3963948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640079" y="4526280"/>
            <a:ext cx="7410681" cy="1737360"/>
          </a:xfrm>
        </p:spPr>
        <p:txBody>
          <a:bodyPr>
            <a:normAutofit/>
          </a:bodyPr>
          <a:lstStyle/>
          <a:p>
            <a:r>
              <a:rPr lang="nl-NL" sz="4800" dirty="0"/>
              <a:t>Hyperventilatie</a:t>
            </a:r>
          </a:p>
        </p:txBody>
      </p:sp>
      <p:sp>
        <p:nvSpPr>
          <p:cNvPr id="3" name="Tijdelijke aanduiding voor inhoud 2"/>
          <p:cNvSpPr>
            <a:spLocks noGrp="1"/>
          </p:cNvSpPr>
          <p:nvPr>
            <p:ph idx="1"/>
          </p:nvPr>
        </p:nvSpPr>
        <p:spPr>
          <a:xfrm>
            <a:off x="640080" y="595293"/>
            <a:ext cx="5676637" cy="3463951"/>
          </a:xfrm>
        </p:spPr>
        <p:txBody>
          <a:bodyPr anchor="ctr">
            <a:normAutofit/>
          </a:bodyPr>
          <a:lstStyle/>
          <a:p>
            <a:r>
              <a:rPr lang="nl-NL" sz="1800" dirty="0">
                <a:hlinkClick r:id="rId2"/>
              </a:rPr>
              <a:t>https://www.youtube.com/watch?v=-1DJnf9Alk4</a:t>
            </a:r>
            <a:endParaRPr lang="nl-NL" sz="1800" dirty="0"/>
          </a:p>
        </p:txBody>
      </p:sp>
      <p:sp>
        <p:nvSpPr>
          <p:cNvPr id="12" name="Freeform: Shape 11">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jdelijke aanduiding voor voettekst 3"/>
          <p:cNvSpPr>
            <a:spLocks noGrp="1"/>
          </p:cNvSpPr>
          <p:nvPr>
            <p:ph type="ftr" sz="quarter" idx="11"/>
          </p:nvPr>
        </p:nvSpPr>
        <p:spPr>
          <a:xfrm>
            <a:off x="640079" y="6350238"/>
            <a:ext cx="6758941" cy="365125"/>
          </a:xfrm>
        </p:spPr>
        <p:txBody>
          <a:bodyPr>
            <a:normAutofit/>
          </a:bodyPr>
          <a:lstStyle/>
          <a:p>
            <a:pPr algn="l">
              <a:spcAft>
                <a:spcPts val="600"/>
              </a:spcAft>
            </a:pPr>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a:xfrm>
            <a:off x="11084767" y="6350238"/>
            <a:ext cx="365760" cy="365125"/>
          </a:xfrm>
          <a:prstGeom prst="ellipse">
            <a:avLst/>
          </a:prstGeom>
          <a:solidFill>
            <a:srgbClr val="595959"/>
          </a:solidFill>
        </p:spPr>
        <p:txBody>
          <a:bodyPr>
            <a:normAutofit fontScale="55000" lnSpcReduction="20000"/>
          </a:bodyPr>
          <a:lstStyle/>
          <a:p>
            <a:pPr algn="ctr">
              <a:spcAft>
                <a:spcPts val="600"/>
              </a:spcAft>
            </a:pPr>
            <a:fld id="{CBA009E1-54C8-4E42-93A4-82F6E9795970}" type="slidenum">
              <a:rPr lang="nl-NL" sz="1050">
                <a:solidFill>
                  <a:srgbClr val="FFFFFF"/>
                </a:solidFill>
              </a:rPr>
              <a:pPr algn="ctr">
                <a:spcAft>
                  <a:spcPts val="600"/>
                </a:spcAft>
              </a:pPr>
              <a:t>10</a:t>
            </a:fld>
            <a:endParaRPr lang="nl-NL" sz="1050">
              <a:solidFill>
                <a:srgbClr val="FFFFFF"/>
              </a:solidFill>
            </a:endParaRPr>
          </a:p>
        </p:txBody>
      </p:sp>
    </p:spTree>
    <p:extLst>
      <p:ext uri="{BB962C8B-B14F-4D97-AF65-F5344CB8AC3E}">
        <p14:creationId xmlns:p14="http://schemas.microsoft.com/office/powerpoint/2010/main" val="183536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784EAF2D-7D35-4574-AA30-0A926F666AB6}"/>
              </a:ext>
            </a:extLst>
          </p:cNvPr>
          <p:cNvSpPr>
            <a:spLocks noGrp="1"/>
          </p:cNvSpPr>
          <p:nvPr>
            <p:ph type="title"/>
          </p:nvPr>
        </p:nvSpPr>
        <p:spPr>
          <a:xfrm>
            <a:off x="640079" y="4526280"/>
            <a:ext cx="7410681" cy="1737360"/>
          </a:xfrm>
        </p:spPr>
        <p:txBody>
          <a:bodyPr>
            <a:normAutofit/>
          </a:bodyPr>
          <a:lstStyle/>
          <a:p>
            <a:r>
              <a:rPr lang="nl-NL" sz="4800" dirty="0"/>
              <a:t>Bouw en werking van het hart</a:t>
            </a:r>
          </a:p>
        </p:txBody>
      </p:sp>
      <p:sp>
        <p:nvSpPr>
          <p:cNvPr id="3" name="Tijdelijke aanduiding voor inhoud 2">
            <a:extLst>
              <a:ext uri="{FF2B5EF4-FFF2-40B4-BE49-F238E27FC236}">
                <a16:creationId xmlns:a16="http://schemas.microsoft.com/office/drawing/2014/main" id="{2BB2A03C-4D49-4766-9C6A-43282BA1A71E}"/>
              </a:ext>
            </a:extLst>
          </p:cNvPr>
          <p:cNvSpPr>
            <a:spLocks noGrp="1"/>
          </p:cNvSpPr>
          <p:nvPr>
            <p:ph idx="1"/>
          </p:nvPr>
        </p:nvSpPr>
        <p:spPr>
          <a:xfrm>
            <a:off x="640080" y="595293"/>
            <a:ext cx="5676637" cy="3463951"/>
          </a:xfrm>
        </p:spPr>
        <p:txBody>
          <a:bodyPr anchor="ctr">
            <a:normAutofit/>
          </a:bodyPr>
          <a:lstStyle/>
          <a:p>
            <a:r>
              <a:rPr lang="nl-NL" sz="1800" dirty="0">
                <a:hlinkClick r:id="rId2"/>
              </a:rPr>
              <a:t>https://www.youtube.com/watch?v=fXQTeS8f9wY</a:t>
            </a:r>
            <a:endParaRPr lang="nl-NL" sz="1800" dirty="0"/>
          </a:p>
        </p:txBody>
      </p:sp>
      <p:sp>
        <p:nvSpPr>
          <p:cNvPr id="12" name="Freeform: Shape 11">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jdelijke aanduiding voor voettekst 3">
            <a:extLst>
              <a:ext uri="{FF2B5EF4-FFF2-40B4-BE49-F238E27FC236}">
                <a16:creationId xmlns:a16="http://schemas.microsoft.com/office/drawing/2014/main" id="{8DED493F-20FA-49A4-964C-90ABA899FC4A}"/>
              </a:ext>
            </a:extLst>
          </p:cNvPr>
          <p:cNvSpPr>
            <a:spLocks noGrp="1"/>
          </p:cNvSpPr>
          <p:nvPr>
            <p:ph type="ftr" sz="quarter" idx="11"/>
          </p:nvPr>
        </p:nvSpPr>
        <p:spPr>
          <a:xfrm>
            <a:off x="640079" y="6350238"/>
            <a:ext cx="6758941" cy="365125"/>
          </a:xfrm>
        </p:spPr>
        <p:txBody>
          <a:bodyPr>
            <a:normAutofit/>
          </a:bodyPr>
          <a:lstStyle/>
          <a:p>
            <a:pPr algn="l">
              <a:spcAft>
                <a:spcPts val="600"/>
              </a:spcAft>
            </a:pPr>
            <a:r>
              <a:rPr lang="nl-NL">
                <a:solidFill>
                  <a:prstClr val="black">
                    <a:tint val="75000"/>
                  </a:prstClr>
                </a:solidFill>
              </a:rPr>
              <a:t>Medische Kennis</a:t>
            </a:r>
          </a:p>
        </p:txBody>
      </p:sp>
      <p:sp>
        <p:nvSpPr>
          <p:cNvPr id="5" name="Tijdelijke aanduiding voor dianummer 4">
            <a:extLst>
              <a:ext uri="{FF2B5EF4-FFF2-40B4-BE49-F238E27FC236}">
                <a16:creationId xmlns:a16="http://schemas.microsoft.com/office/drawing/2014/main" id="{AAF039A4-7D30-431C-BB94-2BEF4EF31BEA}"/>
              </a:ext>
            </a:extLst>
          </p:cNvPr>
          <p:cNvSpPr>
            <a:spLocks noGrp="1"/>
          </p:cNvSpPr>
          <p:nvPr>
            <p:ph type="sldNum" sz="quarter" idx="12"/>
          </p:nvPr>
        </p:nvSpPr>
        <p:spPr>
          <a:xfrm>
            <a:off x="11084767" y="6350238"/>
            <a:ext cx="365760" cy="365125"/>
          </a:xfrm>
          <a:prstGeom prst="ellipse">
            <a:avLst/>
          </a:prstGeom>
          <a:solidFill>
            <a:srgbClr val="595959"/>
          </a:solidFill>
        </p:spPr>
        <p:txBody>
          <a:bodyPr>
            <a:normAutofit/>
          </a:bodyPr>
          <a:lstStyle/>
          <a:p>
            <a:pPr algn="ctr">
              <a:spcAft>
                <a:spcPts val="600"/>
              </a:spcAft>
            </a:pPr>
            <a:fld id="{CBA009E1-54C8-4E42-93A4-82F6E9795970}" type="slidenum">
              <a:rPr lang="nl-NL" sz="1050">
                <a:solidFill>
                  <a:srgbClr val="FFFFFF"/>
                </a:solidFill>
              </a:rPr>
              <a:pPr algn="ctr">
                <a:spcAft>
                  <a:spcPts val="600"/>
                </a:spcAft>
              </a:pPr>
              <a:t>2</a:t>
            </a:fld>
            <a:endParaRPr lang="nl-NL" sz="1050">
              <a:solidFill>
                <a:srgbClr val="FFFFFF"/>
              </a:solidFill>
            </a:endParaRPr>
          </a:p>
        </p:txBody>
      </p:sp>
    </p:spTree>
    <p:extLst>
      <p:ext uri="{BB962C8B-B14F-4D97-AF65-F5344CB8AC3E}">
        <p14:creationId xmlns:p14="http://schemas.microsoft.com/office/powerpoint/2010/main" val="3405597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B7A8600-025C-48D8-B97D-6B8B412DFAC3}"/>
              </a:ext>
            </a:extLst>
          </p:cNvPr>
          <p:cNvSpPr>
            <a:spLocks noGrp="1"/>
          </p:cNvSpPr>
          <p:nvPr>
            <p:ph type="title"/>
          </p:nvPr>
        </p:nvSpPr>
        <p:spPr>
          <a:xfrm>
            <a:off x="838200" y="963877"/>
            <a:ext cx="3494362" cy="4930246"/>
          </a:xfrm>
        </p:spPr>
        <p:txBody>
          <a:bodyPr>
            <a:normAutofit/>
          </a:bodyPr>
          <a:lstStyle/>
          <a:p>
            <a:pPr algn="r"/>
            <a:r>
              <a:rPr lang="nl-NL">
                <a:solidFill>
                  <a:schemeClr val="accent1"/>
                </a:solidFill>
              </a:rPr>
              <a:t>Mogelijke oorzaken podb</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E49EF1B-FCEE-4566-BFF5-2ED56E9401EC}"/>
              </a:ext>
            </a:extLst>
          </p:cNvPr>
          <p:cNvSpPr>
            <a:spLocks noGrp="1"/>
          </p:cNvSpPr>
          <p:nvPr>
            <p:ph idx="1"/>
          </p:nvPr>
        </p:nvSpPr>
        <p:spPr>
          <a:xfrm>
            <a:off x="4976031" y="675249"/>
            <a:ext cx="6377769" cy="5218874"/>
          </a:xfrm>
        </p:spPr>
        <p:txBody>
          <a:bodyPr anchor="ctr">
            <a:normAutofit fontScale="92500" lnSpcReduction="10000"/>
          </a:bodyPr>
          <a:lstStyle/>
          <a:p>
            <a:endParaRPr lang="nl-NL" sz="2400" dirty="0"/>
          </a:p>
          <a:p>
            <a:endParaRPr lang="nl-NL" sz="2400" dirty="0"/>
          </a:p>
          <a:p>
            <a:endParaRPr lang="nl-NL" sz="2400" dirty="0"/>
          </a:p>
          <a:p>
            <a:endParaRPr lang="nl-NL" sz="2400" dirty="0"/>
          </a:p>
          <a:p>
            <a:endParaRPr lang="nl-NL" sz="2400" dirty="0"/>
          </a:p>
          <a:p>
            <a:r>
              <a:rPr lang="nl-NL" sz="2400" dirty="0"/>
              <a:t>Maagklachten</a:t>
            </a:r>
          </a:p>
          <a:p>
            <a:r>
              <a:rPr lang="nl-NL" sz="2400" dirty="0"/>
              <a:t>Slokdarmproblemen</a:t>
            </a:r>
          </a:p>
          <a:p>
            <a:r>
              <a:rPr lang="nl-NL" sz="2400" dirty="0"/>
              <a:t>Longproblemen</a:t>
            </a:r>
          </a:p>
          <a:p>
            <a:r>
              <a:rPr lang="nl-NL" sz="2400" dirty="0"/>
              <a:t>Huidproblemen ( herpesvirus varicella-zoster)</a:t>
            </a:r>
          </a:p>
          <a:p>
            <a:r>
              <a:rPr lang="nl-NL" sz="2400" dirty="0"/>
              <a:t>Syndroom van </a:t>
            </a:r>
            <a:r>
              <a:rPr lang="nl-NL" sz="2400" dirty="0" err="1"/>
              <a:t>Tietze</a:t>
            </a:r>
            <a:r>
              <a:rPr lang="nl-NL" sz="2400" dirty="0"/>
              <a:t> ( irritatie kraakbeen en de spieren die verbonden zijn met de borstkas)</a:t>
            </a:r>
          </a:p>
          <a:p>
            <a:r>
              <a:rPr lang="nl-NL" sz="2400" b="1" dirty="0"/>
              <a:t>Hartaandoeningen</a:t>
            </a:r>
          </a:p>
          <a:p>
            <a:r>
              <a:rPr lang="nl-NL" sz="2400" b="1" dirty="0"/>
              <a:t>Stress/paniek</a:t>
            </a:r>
          </a:p>
          <a:p>
            <a:endParaRPr lang="nl-NL" sz="2400" dirty="0"/>
          </a:p>
          <a:p>
            <a:endParaRPr lang="nl-NL" sz="2400" dirty="0"/>
          </a:p>
          <a:p>
            <a:endParaRPr lang="nl-NL" sz="2400" dirty="0"/>
          </a:p>
          <a:p>
            <a:endParaRPr lang="nl-NL" sz="2400" dirty="0"/>
          </a:p>
        </p:txBody>
      </p:sp>
      <p:sp>
        <p:nvSpPr>
          <p:cNvPr id="4" name="Tijdelijke aanduiding voor voettekst 3">
            <a:extLst>
              <a:ext uri="{FF2B5EF4-FFF2-40B4-BE49-F238E27FC236}">
                <a16:creationId xmlns:a16="http://schemas.microsoft.com/office/drawing/2014/main" id="{8A9E7AF1-97A4-473F-A037-5A0C7907587F}"/>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nl-NL" sz="1050">
                <a:solidFill>
                  <a:schemeClr val="tx1">
                    <a:alpha val="80000"/>
                  </a:schemeClr>
                </a:solidFill>
              </a:rPr>
              <a:t>Medische Kennis</a:t>
            </a:r>
          </a:p>
        </p:txBody>
      </p:sp>
      <p:sp>
        <p:nvSpPr>
          <p:cNvPr id="5" name="Tijdelijke aanduiding voor dianummer 4">
            <a:extLst>
              <a:ext uri="{FF2B5EF4-FFF2-40B4-BE49-F238E27FC236}">
                <a16:creationId xmlns:a16="http://schemas.microsoft.com/office/drawing/2014/main" id="{94CD5747-7F0B-46DD-882C-E90C24A2D2B0}"/>
              </a:ext>
            </a:extLst>
          </p:cNvPr>
          <p:cNvSpPr>
            <a:spLocks noGrp="1"/>
          </p:cNvSpPr>
          <p:nvPr>
            <p:ph type="sldNum" sz="quarter" idx="12"/>
          </p:nvPr>
        </p:nvSpPr>
        <p:spPr>
          <a:xfrm>
            <a:off x="10571516" y="6033479"/>
            <a:ext cx="782283" cy="365125"/>
          </a:xfrm>
        </p:spPr>
        <p:txBody>
          <a:bodyPr>
            <a:normAutofit/>
          </a:bodyPr>
          <a:lstStyle/>
          <a:p>
            <a:pPr>
              <a:spcAft>
                <a:spcPts val="600"/>
              </a:spcAft>
            </a:pPr>
            <a:fld id="{CBA009E1-54C8-4E42-93A4-82F6E9795970}" type="slidenum">
              <a:rPr lang="nl-NL" sz="1050">
                <a:solidFill>
                  <a:schemeClr val="tx1">
                    <a:alpha val="80000"/>
                  </a:schemeClr>
                </a:solidFill>
              </a:rPr>
              <a:pPr>
                <a:spcAft>
                  <a:spcPts val="600"/>
                </a:spcAft>
              </a:pPr>
              <a:t>2</a:t>
            </a:fld>
            <a:endParaRPr lang="nl-NL" sz="1050">
              <a:solidFill>
                <a:schemeClr val="tx1">
                  <a:alpha val="80000"/>
                </a:schemeClr>
              </a:solidFill>
            </a:endParaRPr>
          </a:p>
        </p:txBody>
      </p:sp>
    </p:spTree>
    <p:extLst>
      <p:ext uri="{BB962C8B-B14F-4D97-AF65-F5344CB8AC3E}">
        <p14:creationId xmlns:p14="http://schemas.microsoft.com/office/powerpoint/2010/main" val="329196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5" name="Group 1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el 1"/>
          <p:cNvSpPr>
            <a:spLocks noGrp="1"/>
          </p:cNvSpPr>
          <p:nvPr>
            <p:ph type="title"/>
          </p:nvPr>
        </p:nvSpPr>
        <p:spPr>
          <a:xfrm>
            <a:off x="535020" y="685800"/>
            <a:ext cx="2780271" cy="5105400"/>
          </a:xfrm>
        </p:spPr>
        <p:txBody>
          <a:bodyPr>
            <a:normAutofit/>
          </a:bodyPr>
          <a:lstStyle/>
          <a:p>
            <a:endParaRPr lang="nl-NL" sz="4000" dirty="0">
              <a:solidFill>
                <a:srgbClr val="FFFFFF"/>
              </a:solidFill>
            </a:endParaRPr>
          </a:p>
        </p:txBody>
      </p:sp>
      <p:sp>
        <p:nvSpPr>
          <p:cNvPr id="6" name="Tijdelijke aanduiding voor voettekst 4"/>
          <p:cNvSpPr>
            <a:spLocks noGrp="1"/>
          </p:cNvSpPr>
          <p:nvPr>
            <p:ph type="ftr" sz="quarter" idx="11"/>
          </p:nvPr>
        </p:nvSpPr>
        <p:spPr>
          <a:xfrm>
            <a:off x="5752105" y="6309360"/>
            <a:ext cx="3898947" cy="365125"/>
          </a:xfrm>
        </p:spPr>
        <p:txBody>
          <a:bodyPr>
            <a:normAutofit/>
          </a:bodyPr>
          <a:lstStyle/>
          <a:p>
            <a:pPr marL="0" marR="0" lvl="0" indent="0" algn="l" defTabSz="914400" eaLnBrk="1" fontAlgn="auto" latinLnBrk="0" hangingPunct="1">
              <a:spcBef>
                <a:spcPts val="0"/>
              </a:spcBef>
              <a:spcAft>
                <a:spcPts val="600"/>
              </a:spcAft>
              <a:buClrTx/>
              <a:buSzTx/>
              <a:buFontTx/>
              <a:buNone/>
              <a:tabLst/>
              <a:defRPr/>
            </a:pPr>
            <a:r>
              <a:rPr kumimoji="0" lang="nl-NL" b="1" i="0" u="none" strike="noStrike" kern="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cs typeface="Verdana" panose="020B0604030504040204" pitchFamily="34" charset="0"/>
              </a:rPr>
              <a:t>Noorderpoort  PRS Pijn Thorax</a:t>
            </a:r>
          </a:p>
        </p:txBody>
      </p:sp>
      <p:sp>
        <p:nvSpPr>
          <p:cNvPr id="5" name="Tijdelijke aanduiding voor dianummer 4"/>
          <p:cNvSpPr>
            <a:spLocks noGrp="1"/>
          </p:cNvSpPr>
          <p:nvPr>
            <p:ph type="sldNum" sz="quarter" idx="12"/>
          </p:nvPr>
        </p:nvSpPr>
        <p:spPr>
          <a:xfrm>
            <a:off x="10265568" y="6309360"/>
            <a:ext cx="1088231" cy="365125"/>
          </a:xfrm>
        </p:spPr>
        <p:txBody>
          <a:bodyPr>
            <a:normAutofit/>
          </a:bodyPr>
          <a:lstStyle/>
          <a:p>
            <a:pPr>
              <a:spcAft>
                <a:spcPts val="600"/>
              </a:spcAft>
            </a:pPr>
            <a:fld id="{CBA009E1-54C8-4E42-93A4-82F6E9795970}" type="slidenum">
              <a:rPr lang="nl-NL" smtClean="0">
                <a:solidFill>
                  <a:prstClr val="black">
                    <a:tint val="75000"/>
                  </a:prstClr>
                </a:solidFill>
              </a:rPr>
              <a:pPr>
                <a:spcAft>
                  <a:spcPts val="600"/>
                </a:spcAft>
              </a:pPr>
              <a:t>4</a:t>
            </a:fld>
            <a:endParaRPr lang="nl-NL">
              <a:solidFill>
                <a:prstClr val="black">
                  <a:tint val="75000"/>
                </a:prstClr>
              </a:solidFill>
            </a:endParaRPr>
          </a:p>
        </p:txBody>
      </p:sp>
      <p:graphicFrame>
        <p:nvGraphicFramePr>
          <p:cNvPr id="8" name="Tijdelijke aanduiding voor inhoud 2">
            <a:extLst>
              <a:ext uri="{FF2B5EF4-FFF2-40B4-BE49-F238E27FC236}">
                <a16:creationId xmlns:a16="http://schemas.microsoft.com/office/drawing/2014/main" id="{37606339-167D-4922-8822-8E5B7C51EE79}"/>
              </a:ext>
            </a:extLst>
          </p:cNvPr>
          <p:cNvGraphicFramePr>
            <a:graphicFrameLocks noGrp="1"/>
          </p:cNvGraphicFramePr>
          <p:nvPr>
            <p:ph idx="1"/>
            <p:extLst>
              <p:ext uri="{D42A27DB-BD31-4B8C-83A1-F6EECF244321}">
                <p14:modId xmlns:p14="http://schemas.microsoft.com/office/powerpoint/2010/main" val="38025428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Afbeelding 3" descr="Afbeelding met voedsel, tafel, binnen, blad&#10;&#10;Beschrijving is gegenereerd met zeer hoge betrouwbaarheid">
            <a:extLst>
              <a:ext uri="{FF2B5EF4-FFF2-40B4-BE49-F238E27FC236}">
                <a16:creationId xmlns:a16="http://schemas.microsoft.com/office/drawing/2014/main" id="{0F895326-C790-4619-8A67-3B52ACF5509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585" y="1466849"/>
            <a:ext cx="4572000" cy="4371975"/>
          </a:xfrm>
          <a:prstGeom prst="rect">
            <a:avLst/>
          </a:prstGeom>
        </p:spPr>
      </p:pic>
    </p:spTree>
    <p:extLst>
      <p:ext uri="{BB962C8B-B14F-4D97-AF65-F5344CB8AC3E}">
        <p14:creationId xmlns:p14="http://schemas.microsoft.com/office/powerpoint/2010/main" val="48230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963877"/>
            <a:ext cx="3494362" cy="4930246"/>
          </a:xfrm>
        </p:spPr>
        <p:txBody>
          <a:bodyPr>
            <a:normAutofit/>
          </a:bodyPr>
          <a:lstStyle/>
          <a:p>
            <a:pPr algn="r"/>
            <a:r>
              <a:rPr lang="nl-NL">
                <a:solidFill>
                  <a:schemeClr val="accent1"/>
                </a:solidFill>
              </a:rPr>
              <a:t>Stabiele angina pectoris</a:t>
            </a:r>
          </a:p>
        </p:txBody>
      </p:sp>
      <p:cxnSp>
        <p:nvCxnSpPr>
          <p:cNvPr id="13" name="Straight Connector 1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76031" y="963877"/>
            <a:ext cx="6377769" cy="4930246"/>
          </a:xfrm>
        </p:spPr>
        <p:txBody>
          <a:bodyPr anchor="ctr">
            <a:normAutofit lnSpcReduction="10000"/>
          </a:bodyPr>
          <a:lstStyle/>
          <a:p>
            <a:pPr marL="0" indent="0">
              <a:buNone/>
            </a:pPr>
            <a:r>
              <a:rPr lang="nl-NL" sz="2400" dirty="0"/>
              <a:t>Bij stabiele angina pectoris passeert er bij inspanning te weinig bloed door de vernauwde kransslagader(s) en krijgt de hartspier te weinig zuurstof</a:t>
            </a:r>
          </a:p>
          <a:p>
            <a:pPr>
              <a:buFontTx/>
              <a:buChar char="-"/>
            </a:pPr>
            <a:r>
              <a:rPr lang="nl-NL" sz="2400" dirty="0"/>
              <a:t>Pijn of drukkend gevoel midden op de borst</a:t>
            </a:r>
          </a:p>
          <a:p>
            <a:pPr>
              <a:buFontTx/>
              <a:buChar char="-"/>
            </a:pPr>
            <a:r>
              <a:rPr lang="nl-NL" sz="2400" dirty="0"/>
              <a:t>Uitstralende pijn naar de li- of rechterarm, de keel, hals, een of beide oren, bovenbuik of naar de rug, tussen de schouderbladen</a:t>
            </a:r>
          </a:p>
          <a:p>
            <a:pPr>
              <a:buFontTx/>
              <a:buChar char="-"/>
            </a:pPr>
            <a:r>
              <a:rPr lang="nl-NL" sz="2400" dirty="0"/>
              <a:t>Pijn ontstaat bij inspanning, emotie, stress na zware maaltijd, overgang van warm naar koud</a:t>
            </a:r>
          </a:p>
          <a:p>
            <a:pPr>
              <a:buFontTx/>
              <a:buChar char="-"/>
            </a:pPr>
            <a:r>
              <a:rPr lang="nl-NL" sz="2400" dirty="0"/>
              <a:t>Pijn verdwijnt in rust binnen vijftien minuten</a:t>
            </a:r>
          </a:p>
          <a:p>
            <a:pPr>
              <a:buFontTx/>
              <a:buChar char="-"/>
            </a:pPr>
            <a:r>
              <a:rPr lang="nl-NL" sz="2400" dirty="0"/>
              <a:t>Pijn verdwijnt na een vaatverwijdend middel (</a:t>
            </a:r>
            <a:r>
              <a:rPr lang="nl-NL" sz="2400" dirty="0" err="1"/>
              <a:t>nitro</a:t>
            </a:r>
            <a:r>
              <a:rPr lang="nl-NL" sz="2400" dirty="0"/>
              <a:t> onder de tong)</a:t>
            </a:r>
          </a:p>
        </p:txBody>
      </p:sp>
      <p:sp>
        <p:nvSpPr>
          <p:cNvPr id="6" name="Tijdelijke aanduiding voor voettekst 4"/>
          <p:cNvSpPr>
            <a:spLocks noGrp="1"/>
          </p:cNvSpPr>
          <p:nvPr>
            <p:ph type="ftr" sz="quarter" idx="11"/>
          </p:nvPr>
        </p:nvSpPr>
        <p:spPr>
          <a:xfrm>
            <a:off x="4976031" y="6033479"/>
            <a:ext cx="5259985" cy="365125"/>
          </a:xfrm>
        </p:spPr>
        <p:txBody>
          <a:bodyPr>
            <a:normAutofit/>
          </a:bodyPr>
          <a:lstStyle/>
          <a:p>
            <a:pPr marL="0" marR="0" lvl="0" indent="0" algn="l" defTabSz="914400" eaLnBrk="1" fontAlgn="auto" latinLnBrk="0" hangingPunct="1">
              <a:spcBef>
                <a:spcPts val="0"/>
              </a:spcBef>
              <a:spcAft>
                <a:spcPts val="600"/>
              </a:spcAft>
              <a:buClrTx/>
              <a:buSzTx/>
              <a:buFontTx/>
              <a:buNone/>
              <a:tabLst/>
              <a:defRPr/>
            </a:pPr>
            <a:r>
              <a:rPr kumimoji="0" lang="nl-NL" sz="1050" b="1" i="0" u="none" strike="noStrike" kern="0" cap="none" spc="0" normalizeH="0" baseline="0" noProof="0">
                <a:ln>
                  <a:noFill/>
                </a:ln>
                <a:solidFill>
                  <a:schemeClr val="tx1">
                    <a:alpha val="80000"/>
                  </a:schemeClr>
                </a:solidFill>
                <a:effectLst/>
                <a:uLnTx/>
                <a:uFillTx/>
                <a:latin typeface="Verdana" panose="020B0604030504040204" pitchFamily="34" charset="0"/>
                <a:ea typeface="Verdana" panose="020B0604030504040204" pitchFamily="34" charset="0"/>
                <a:cs typeface="Verdana" panose="020B0604030504040204" pitchFamily="34" charset="0"/>
              </a:rPr>
              <a:t>Noorderpoort  PRS Pijn Thorax</a:t>
            </a:r>
          </a:p>
        </p:txBody>
      </p:sp>
      <p:sp>
        <p:nvSpPr>
          <p:cNvPr id="5" name="Tijdelijke aanduiding voor dianummer 4"/>
          <p:cNvSpPr>
            <a:spLocks noGrp="1"/>
          </p:cNvSpPr>
          <p:nvPr>
            <p:ph type="sldNum" sz="quarter" idx="12"/>
          </p:nvPr>
        </p:nvSpPr>
        <p:spPr>
          <a:xfrm>
            <a:off x="10571516" y="6033479"/>
            <a:ext cx="782283" cy="365125"/>
          </a:xfrm>
        </p:spPr>
        <p:txBody>
          <a:bodyPr>
            <a:normAutofit/>
          </a:bodyPr>
          <a:lstStyle/>
          <a:p>
            <a:pPr>
              <a:spcAft>
                <a:spcPts val="600"/>
              </a:spcAft>
            </a:pPr>
            <a:fld id="{CBA009E1-54C8-4E42-93A4-82F6E9795970}" type="slidenum">
              <a:rPr lang="nl-NL" sz="1050">
                <a:solidFill>
                  <a:schemeClr val="tx1">
                    <a:alpha val="80000"/>
                  </a:schemeClr>
                </a:solidFill>
              </a:rPr>
              <a:pPr>
                <a:spcAft>
                  <a:spcPts val="600"/>
                </a:spcAft>
              </a:pPr>
              <a:t>5</a:t>
            </a:fld>
            <a:endParaRPr lang="nl-NL" sz="1050">
              <a:solidFill>
                <a:schemeClr val="tx1">
                  <a:alpha val="80000"/>
                </a:schemeClr>
              </a:solidFill>
            </a:endParaRPr>
          </a:p>
        </p:txBody>
      </p:sp>
    </p:spTree>
    <p:extLst>
      <p:ext uri="{BB962C8B-B14F-4D97-AF65-F5344CB8AC3E}">
        <p14:creationId xmlns:p14="http://schemas.microsoft.com/office/powerpoint/2010/main" val="310159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5002D55-94D8-40B9-ABC3-724546B49FBC}"/>
              </a:ext>
            </a:extLst>
          </p:cNvPr>
          <p:cNvSpPr>
            <a:spLocks noGrp="1"/>
          </p:cNvSpPr>
          <p:nvPr>
            <p:ph type="title"/>
          </p:nvPr>
        </p:nvSpPr>
        <p:spPr>
          <a:xfrm>
            <a:off x="524256" y="4767072"/>
            <a:ext cx="6594189" cy="1625210"/>
          </a:xfrm>
        </p:spPr>
        <p:txBody>
          <a:bodyPr>
            <a:normAutofit/>
          </a:bodyPr>
          <a:lstStyle/>
          <a:p>
            <a:pPr algn="r"/>
            <a:r>
              <a:rPr lang="nl-NL">
                <a:solidFill>
                  <a:srgbClr val="FFFFFF"/>
                </a:solidFill>
              </a:rPr>
              <a:t>Instabiele angina pectoris </a:t>
            </a:r>
          </a:p>
        </p:txBody>
      </p:sp>
      <p:pic>
        <p:nvPicPr>
          <p:cNvPr id="1026" name="Picture 2" descr="https://philipjlavery.com/wp-content/uploads/2018/09/TiM-1024x576.png">
            <a:extLst>
              <a:ext uri="{FF2B5EF4-FFF2-40B4-BE49-F238E27FC236}">
                <a16:creationId xmlns:a16="http://schemas.microsoft.com/office/drawing/2014/main" id="{6997422D-DE1F-4731-B757-E3DF3986D6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4" r="2503"/>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voettekst 3">
            <a:extLst>
              <a:ext uri="{FF2B5EF4-FFF2-40B4-BE49-F238E27FC236}">
                <a16:creationId xmlns:a16="http://schemas.microsoft.com/office/drawing/2014/main" id="{7F41FF67-5F0B-4C11-89B8-E542F18D03A2}"/>
              </a:ext>
            </a:extLst>
          </p:cNvPr>
          <p:cNvSpPr>
            <a:spLocks noGrp="1"/>
          </p:cNvSpPr>
          <p:nvPr>
            <p:ph type="ftr" sz="quarter" idx="11"/>
          </p:nvPr>
        </p:nvSpPr>
        <p:spPr>
          <a:xfrm>
            <a:off x="524256" y="6535157"/>
            <a:ext cx="6594189" cy="274320"/>
          </a:xfrm>
        </p:spPr>
        <p:txBody>
          <a:bodyPr>
            <a:normAutofit/>
          </a:bodyPr>
          <a:lstStyle/>
          <a:p>
            <a:pPr algn="r">
              <a:spcAft>
                <a:spcPts val="600"/>
              </a:spcAft>
            </a:pPr>
            <a:r>
              <a:rPr lang="nl-NL">
                <a:solidFill>
                  <a:prstClr val="black">
                    <a:tint val="75000"/>
                  </a:prstClr>
                </a:solidFill>
              </a:rPr>
              <a:t>Medische Kennis</a:t>
            </a:r>
          </a:p>
        </p:txBody>
      </p:sp>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8E02A5E4-F883-42DE-BF5E-DD01FAF42234}"/>
              </a:ext>
            </a:extLst>
          </p:cNvPr>
          <p:cNvSpPr>
            <a:spLocks noGrp="1"/>
          </p:cNvSpPr>
          <p:nvPr>
            <p:ph idx="1"/>
          </p:nvPr>
        </p:nvSpPr>
        <p:spPr>
          <a:xfrm>
            <a:off x="8029319" y="917725"/>
            <a:ext cx="3424739" cy="4852362"/>
          </a:xfrm>
        </p:spPr>
        <p:txBody>
          <a:bodyPr anchor="ctr">
            <a:normAutofit/>
          </a:bodyPr>
          <a:lstStyle/>
          <a:p>
            <a:r>
              <a:rPr lang="nl-NL" sz="1700">
                <a:solidFill>
                  <a:srgbClr val="FFFFFF"/>
                </a:solidFill>
              </a:rPr>
              <a:t>Klachten onvoorspelbaar, treden onverwachts op</a:t>
            </a:r>
          </a:p>
          <a:p>
            <a:r>
              <a:rPr lang="nl-NL" sz="1700">
                <a:solidFill>
                  <a:srgbClr val="FFFFFF"/>
                </a:solidFill>
              </a:rPr>
              <a:t>Klachten zijn heviger en treden ook op in rust</a:t>
            </a:r>
          </a:p>
          <a:p>
            <a:r>
              <a:rPr lang="nl-NL" sz="1700">
                <a:solidFill>
                  <a:srgbClr val="FFFFFF"/>
                </a:solidFill>
              </a:rPr>
              <a:t>Medicatie geen effect</a:t>
            </a:r>
          </a:p>
          <a:p>
            <a:pPr marL="0" indent="0">
              <a:buNone/>
            </a:pPr>
            <a:endParaRPr lang="nl-NL" sz="1700">
              <a:solidFill>
                <a:srgbClr val="FFFFFF"/>
              </a:solidFill>
            </a:endParaRPr>
          </a:p>
          <a:p>
            <a:pPr marL="0" indent="0">
              <a:buNone/>
            </a:pPr>
            <a:r>
              <a:rPr lang="nl-NL" sz="1700" b="1">
                <a:solidFill>
                  <a:srgbClr val="FFFFFF"/>
                </a:solidFill>
              </a:rPr>
              <a:t>Risico</a:t>
            </a:r>
            <a:r>
              <a:rPr lang="nl-NL" sz="1700">
                <a:solidFill>
                  <a:srgbClr val="FFFFFF"/>
                </a:solidFill>
              </a:rPr>
              <a:t>: hartinfarct (vat wordt plotseling afgesloten)</a:t>
            </a:r>
          </a:p>
          <a:p>
            <a:pPr marL="0" indent="0">
              <a:buNone/>
            </a:pPr>
            <a:r>
              <a:rPr lang="nl-NL" sz="1700">
                <a:solidFill>
                  <a:srgbClr val="FFFFFF"/>
                </a:solidFill>
              </a:rPr>
              <a:t>In combinatie met vegetatieve verschijnselen:</a:t>
            </a:r>
          </a:p>
          <a:p>
            <a:pPr marL="0" indent="0">
              <a:buNone/>
            </a:pPr>
            <a:r>
              <a:rPr lang="nl-NL" sz="1700">
                <a:solidFill>
                  <a:srgbClr val="FFFFFF"/>
                </a:solidFill>
              </a:rPr>
              <a:t>transpireren, misselijk, bleek zien, klam voelen.</a:t>
            </a:r>
          </a:p>
          <a:p>
            <a:pPr marL="0" indent="0">
              <a:buNone/>
            </a:pPr>
            <a:r>
              <a:rPr lang="nl-NL" sz="1700">
                <a:solidFill>
                  <a:srgbClr val="FFFFFF"/>
                </a:solidFill>
              </a:rPr>
              <a:t>Pijn gaat niet over, &gt;15 min</a:t>
            </a:r>
          </a:p>
          <a:p>
            <a:pPr marL="0" indent="0">
              <a:buNone/>
            </a:pPr>
            <a:r>
              <a:rPr lang="nl-NL" sz="1700">
                <a:solidFill>
                  <a:srgbClr val="FFFFFF"/>
                </a:solidFill>
              </a:rPr>
              <a:t>Snel handelen is van belang om de schade te beperken!! </a:t>
            </a:r>
          </a:p>
        </p:txBody>
      </p:sp>
      <p:sp>
        <p:nvSpPr>
          <p:cNvPr id="5" name="Tijdelijke aanduiding voor dianummer 4">
            <a:extLst>
              <a:ext uri="{FF2B5EF4-FFF2-40B4-BE49-F238E27FC236}">
                <a16:creationId xmlns:a16="http://schemas.microsoft.com/office/drawing/2014/main" id="{10D48AA3-3459-47A5-A6CF-F5E07BFED551}"/>
              </a:ext>
            </a:extLst>
          </p:cNvPr>
          <p:cNvSpPr>
            <a:spLocks noGrp="1"/>
          </p:cNvSpPr>
          <p:nvPr>
            <p:ph type="sldNum" sz="quarter" idx="12"/>
          </p:nvPr>
        </p:nvSpPr>
        <p:spPr>
          <a:xfrm>
            <a:off x="10837333" y="6535157"/>
            <a:ext cx="973667" cy="274320"/>
          </a:xfrm>
        </p:spPr>
        <p:txBody>
          <a:bodyPr>
            <a:normAutofit/>
          </a:bodyPr>
          <a:lstStyle/>
          <a:p>
            <a:pPr>
              <a:spcAft>
                <a:spcPts val="600"/>
              </a:spcAft>
            </a:pPr>
            <a:fld id="{CBA009E1-54C8-4E42-93A4-82F6E9795970}" type="slidenum">
              <a:rPr lang="nl-NL">
                <a:solidFill>
                  <a:prstClr val="black">
                    <a:tint val="75000"/>
                  </a:prstClr>
                </a:solidFill>
              </a:rPr>
              <a:pPr>
                <a:spcAft>
                  <a:spcPts val="600"/>
                </a:spcAft>
              </a:pPr>
              <a:t>3</a:t>
            </a:fld>
            <a:endParaRPr lang="nl-NL">
              <a:solidFill>
                <a:prstClr val="black">
                  <a:tint val="75000"/>
                </a:prstClr>
              </a:solidFill>
            </a:endParaRPr>
          </a:p>
        </p:txBody>
      </p:sp>
    </p:spTree>
    <p:extLst>
      <p:ext uri="{BB962C8B-B14F-4D97-AF65-F5344CB8AC3E}">
        <p14:creationId xmlns:p14="http://schemas.microsoft.com/office/powerpoint/2010/main" val="156323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5" name="Group 1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el 1"/>
          <p:cNvSpPr>
            <a:spLocks noGrp="1"/>
          </p:cNvSpPr>
          <p:nvPr>
            <p:ph type="title"/>
          </p:nvPr>
        </p:nvSpPr>
        <p:spPr>
          <a:xfrm>
            <a:off x="535020" y="685800"/>
            <a:ext cx="2780271" cy="5105400"/>
          </a:xfrm>
        </p:spPr>
        <p:txBody>
          <a:bodyPr>
            <a:normAutofit/>
          </a:bodyPr>
          <a:lstStyle/>
          <a:p>
            <a:r>
              <a:rPr lang="nl-NL" sz="3400">
                <a:solidFill>
                  <a:srgbClr val="FFFFFF"/>
                </a:solidFill>
              </a:rPr>
              <a:t>Risicofactoren</a:t>
            </a:r>
          </a:p>
        </p:txBody>
      </p:sp>
      <p:sp>
        <p:nvSpPr>
          <p:cNvPr id="6" name="Tijdelijke aanduiding voor voettekst 4"/>
          <p:cNvSpPr>
            <a:spLocks noGrp="1"/>
          </p:cNvSpPr>
          <p:nvPr>
            <p:ph type="ftr" sz="quarter" idx="11"/>
          </p:nvPr>
        </p:nvSpPr>
        <p:spPr>
          <a:xfrm>
            <a:off x="5752105" y="6309360"/>
            <a:ext cx="3898947" cy="365125"/>
          </a:xfrm>
        </p:spPr>
        <p:txBody>
          <a:bodyPr>
            <a:normAutofit/>
          </a:bodyPr>
          <a:lstStyle/>
          <a:p>
            <a:pPr marL="0" marR="0" lvl="0" indent="0" algn="l" defTabSz="914400" eaLnBrk="1" fontAlgn="auto" latinLnBrk="0" hangingPunct="1">
              <a:spcBef>
                <a:spcPts val="0"/>
              </a:spcBef>
              <a:spcAft>
                <a:spcPts val="600"/>
              </a:spcAft>
              <a:buClrTx/>
              <a:buSzTx/>
              <a:buFontTx/>
              <a:buNone/>
              <a:tabLst/>
              <a:defRPr/>
            </a:pPr>
            <a:r>
              <a:rPr kumimoji="0" lang="nl-NL" b="1" i="0" u="none" strike="noStrike" kern="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cs typeface="Verdana" panose="020B0604030504040204" pitchFamily="34" charset="0"/>
              </a:rPr>
              <a:t>Noorderpoort  PRS Pijn Thorax</a:t>
            </a:r>
          </a:p>
        </p:txBody>
      </p:sp>
      <p:sp>
        <p:nvSpPr>
          <p:cNvPr id="5" name="Tijdelijke aanduiding voor dianummer 4"/>
          <p:cNvSpPr>
            <a:spLocks noGrp="1"/>
          </p:cNvSpPr>
          <p:nvPr>
            <p:ph type="sldNum" sz="quarter" idx="12"/>
          </p:nvPr>
        </p:nvSpPr>
        <p:spPr>
          <a:xfrm>
            <a:off x="10265568" y="6309360"/>
            <a:ext cx="1088231" cy="365125"/>
          </a:xfrm>
        </p:spPr>
        <p:txBody>
          <a:bodyPr>
            <a:normAutofit/>
          </a:bodyPr>
          <a:lstStyle/>
          <a:p>
            <a:pPr>
              <a:spcAft>
                <a:spcPts val="600"/>
              </a:spcAft>
            </a:pPr>
            <a:fld id="{CBA009E1-54C8-4E42-93A4-82F6E9795970}" type="slidenum">
              <a:rPr lang="nl-NL" smtClean="0">
                <a:solidFill>
                  <a:prstClr val="black">
                    <a:tint val="75000"/>
                  </a:prstClr>
                </a:solidFill>
              </a:rPr>
              <a:pPr>
                <a:spcAft>
                  <a:spcPts val="600"/>
                </a:spcAft>
              </a:pPr>
              <a:t>7</a:t>
            </a:fld>
            <a:endParaRPr lang="nl-NL">
              <a:solidFill>
                <a:prstClr val="black">
                  <a:tint val="75000"/>
                </a:prstClr>
              </a:solidFill>
            </a:endParaRPr>
          </a:p>
        </p:txBody>
      </p:sp>
      <p:graphicFrame>
        <p:nvGraphicFramePr>
          <p:cNvPr id="8" name="Tijdelijke aanduiding voor inhoud 2">
            <a:extLst>
              <a:ext uri="{FF2B5EF4-FFF2-40B4-BE49-F238E27FC236}">
                <a16:creationId xmlns:a16="http://schemas.microsoft.com/office/drawing/2014/main" id="{DEC9B2CE-800C-4680-8877-3EC74C9C1DDA}"/>
              </a:ext>
            </a:extLst>
          </p:cNvPr>
          <p:cNvGraphicFramePr>
            <a:graphicFrameLocks noGrp="1"/>
          </p:cNvGraphicFramePr>
          <p:nvPr>
            <p:ph idx="1"/>
            <p:extLst>
              <p:ext uri="{D42A27DB-BD31-4B8C-83A1-F6EECF244321}">
                <p14:modId xmlns:p14="http://schemas.microsoft.com/office/powerpoint/2010/main" val="238198965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717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963877"/>
            <a:ext cx="3494362" cy="4930246"/>
          </a:xfrm>
        </p:spPr>
        <p:txBody>
          <a:bodyPr>
            <a:normAutofit/>
          </a:bodyPr>
          <a:lstStyle/>
          <a:p>
            <a:pPr algn="r"/>
            <a:r>
              <a:rPr lang="nl-NL">
                <a:solidFill>
                  <a:schemeClr val="accent1"/>
                </a:solidFill>
              </a:rPr>
              <a:t>Pijn op de borst……</a:t>
            </a:r>
          </a:p>
        </p:txBody>
      </p:sp>
      <p:cxnSp>
        <p:nvCxnSpPr>
          <p:cNvPr id="13" name="Straight Connector 1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76031" y="963877"/>
            <a:ext cx="6377769" cy="4930246"/>
          </a:xfrm>
        </p:spPr>
        <p:txBody>
          <a:bodyPr anchor="ctr">
            <a:normAutofit/>
          </a:bodyPr>
          <a:lstStyle/>
          <a:p>
            <a:pPr marL="0" indent="0">
              <a:buNone/>
            </a:pPr>
            <a:r>
              <a:rPr lang="nl-NL" sz="2200"/>
              <a:t>Spanning, angst of paniek</a:t>
            </a:r>
          </a:p>
          <a:p>
            <a:pPr marL="0" indent="0">
              <a:buNone/>
            </a:pPr>
            <a:r>
              <a:rPr lang="nl-NL" sz="2200"/>
              <a:t>Door de verhoogde zenuwactiviteit en het versnelde ademhalen ontstaan de volgende verschijnselen:</a:t>
            </a:r>
          </a:p>
          <a:p>
            <a:pPr>
              <a:buFontTx/>
              <a:buChar char="-"/>
            </a:pPr>
            <a:r>
              <a:rPr lang="nl-NL" sz="2200"/>
              <a:t>Pijn of beklemming op de borst</a:t>
            </a:r>
          </a:p>
          <a:p>
            <a:pPr>
              <a:buFontTx/>
              <a:buChar char="-"/>
            </a:pPr>
            <a:r>
              <a:rPr lang="nl-NL" sz="2200"/>
              <a:t>Hartkloppingen</a:t>
            </a:r>
          </a:p>
          <a:p>
            <a:pPr>
              <a:buFontTx/>
              <a:buChar char="-"/>
            </a:pPr>
            <a:r>
              <a:rPr lang="nl-NL" sz="2200"/>
              <a:t>Kortademigheid</a:t>
            </a:r>
          </a:p>
          <a:p>
            <a:pPr>
              <a:buFontTx/>
              <a:buChar char="-"/>
            </a:pPr>
            <a:r>
              <a:rPr lang="nl-NL" sz="2200"/>
              <a:t>Een droge mond</a:t>
            </a:r>
          </a:p>
          <a:p>
            <a:pPr>
              <a:buFontTx/>
              <a:buChar char="-"/>
            </a:pPr>
            <a:r>
              <a:rPr lang="nl-NL" sz="2200"/>
              <a:t>Prikkelingen rond de mond en in handen en voeten</a:t>
            </a:r>
          </a:p>
          <a:p>
            <a:pPr>
              <a:buFontTx/>
              <a:buChar char="-"/>
            </a:pPr>
            <a:r>
              <a:rPr lang="nl-NL" sz="2200"/>
              <a:t>Licht in het hoofd, duizeligheid</a:t>
            </a:r>
          </a:p>
          <a:p>
            <a:pPr>
              <a:buFontTx/>
              <a:buChar char="-"/>
            </a:pPr>
            <a:r>
              <a:rPr lang="nl-NL" sz="2200"/>
              <a:t>Transpireren</a:t>
            </a:r>
          </a:p>
        </p:txBody>
      </p:sp>
      <p:sp>
        <p:nvSpPr>
          <p:cNvPr id="6" name="Tijdelijke aanduiding voor voettekst 4"/>
          <p:cNvSpPr>
            <a:spLocks noGrp="1"/>
          </p:cNvSpPr>
          <p:nvPr>
            <p:ph type="ftr" sz="quarter" idx="11"/>
          </p:nvPr>
        </p:nvSpPr>
        <p:spPr>
          <a:xfrm>
            <a:off x="4976031" y="6033479"/>
            <a:ext cx="5259985" cy="365125"/>
          </a:xfrm>
        </p:spPr>
        <p:txBody>
          <a:bodyPr>
            <a:normAutofit/>
          </a:bodyPr>
          <a:lstStyle/>
          <a:p>
            <a:pPr marL="0" marR="0" lvl="0" indent="0" algn="l" defTabSz="914400" eaLnBrk="1" fontAlgn="auto" latinLnBrk="0" hangingPunct="1">
              <a:spcBef>
                <a:spcPts val="0"/>
              </a:spcBef>
              <a:spcAft>
                <a:spcPts val="600"/>
              </a:spcAft>
              <a:buClrTx/>
              <a:buSzTx/>
              <a:buFontTx/>
              <a:buNone/>
              <a:tabLst/>
              <a:defRPr/>
            </a:pPr>
            <a:r>
              <a:rPr kumimoji="0" lang="nl-NL" sz="1050" b="1" i="0" u="none" strike="noStrike" kern="0" cap="none" spc="0" normalizeH="0" baseline="0" noProof="0">
                <a:ln>
                  <a:noFill/>
                </a:ln>
                <a:solidFill>
                  <a:schemeClr val="tx1">
                    <a:alpha val="80000"/>
                  </a:schemeClr>
                </a:solidFill>
                <a:effectLst/>
                <a:uLnTx/>
                <a:uFillTx/>
                <a:latin typeface="Verdana" panose="020B0604030504040204" pitchFamily="34" charset="0"/>
                <a:ea typeface="Verdana" panose="020B0604030504040204" pitchFamily="34" charset="0"/>
                <a:cs typeface="Verdana" panose="020B0604030504040204" pitchFamily="34" charset="0"/>
              </a:rPr>
              <a:t>Noorderpoort  PRS Pijn Thorax</a:t>
            </a:r>
          </a:p>
        </p:txBody>
      </p:sp>
      <p:sp>
        <p:nvSpPr>
          <p:cNvPr id="5" name="Tijdelijke aanduiding voor dianummer 4"/>
          <p:cNvSpPr>
            <a:spLocks noGrp="1"/>
          </p:cNvSpPr>
          <p:nvPr>
            <p:ph type="sldNum" sz="quarter" idx="12"/>
          </p:nvPr>
        </p:nvSpPr>
        <p:spPr>
          <a:xfrm>
            <a:off x="10571516" y="6033479"/>
            <a:ext cx="782283" cy="365125"/>
          </a:xfrm>
        </p:spPr>
        <p:txBody>
          <a:bodyPr>
            <a:normAutofit/>
          </a:bodyPr>
          <a:lstStyle/>
          <a:p>
            <a:pPr>
              <a:spcAft>
                <a:spcPts val="600"/>
              </a:spcAft>
            </a:pPr>
            <a:fld id="{CBA009E1-54C8-4E42-93A4-82F6E9795970}" type="slidenum">
              <a:rPr lang="nl-NL" sz="1050">
                <a:solidFill>
                  <a:schemeClr val="tx1">
                    <a:alpha val="80000"/>
                  </a:schemeClr>
                </a:solidFill>
              </a:rPr>
              <a:pPr>
                <a:spcAft>
                  <a:spcPts val="600"/>
                </a:spcAft>
              </a:pPr>
              <a:t>8</a:t>
            </a:fld>
            <a:endParaRPr lang="nl-NL" sz="1050">
              <a:solidFill>
                <a:schemeClr val="tx1">
                  <a:alpha val="80000"/>
                </a:schemeClr>
              </a:solidFill>
            </a:endParaRPr>
          </a:p>
        </p:txBody>
      </p:sp>
    </p:spTree>
    <p:extLst>
      <p:ext uri="{BB962C8B-B14F-4D97-AF65-F5344CB8AC3E}">
        <p14:creationId xmlns:p14="http://schemas.microsoft.com/office/powerpoint/2010/main" val="420701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963877"/>
            <a:ext cx="3494362" cy="4930246"/>
          </a:xfrm>
        </p:spPr>
        <p:txBody>
          <a:bodyPr>
            <a:normAutofit/>
          </a:bodyPr>
          <a:lstStyle/>
          <a:p>
            <a:pPr algn="r"/>
            <a:r>
              <a:rPr lang="nl-NL" sz="4100">
                <a:solidFill>
                  <a:schemeClr val="accent1"/>
                </a:solidFill>
              </a:rPr>
              <a:t>Advies hyperventilatie</a:t>
            </a:r>
          </a:p>
        </p:txBody>
      </p:sp>
      <p:cxnSp>
        <p:nvCxnSpPr>
          <p:cNvPr id="13" name="Straight Connector 1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76031" y="963877"/>
            <a:ext cx="6377769" cy="4930246"/>
          </a:xfrm>
        </p:spPr>
        <p:txBody>
          <a:bodyPr anchor="ctr">
            <a:normAutofit/>
          </a:bodyPr>
          <a:lstStyle/>
          <a:p>
            <a:r>
              <a:rPr lang="nl-NL" sz="2200" dirty="0"/>
              <a:t>Als er een aanval is of de patiënt voelt het aankomen, probeer dan rustig te ademen. Neem bijvoorbeeld drie seconden om in te ademen en zes om uit te ademen.</a:t>
            </a:r>
          </a:p>
          <a:p>
            <a:r>
              <a:rPr lang="nl-NL" sz="2200" dirty="0"/>
              <a:t>In een papieren zak ademen</a:t>
            </a:r>
          </a:p>
          <a:p>
            <a:r>
              <a:rPr lang="nl-NL" sz="2200" dirty="0"/>
              <a:t>Soms helpt afleiding. Bijvoorbeeld door bij een aanval oefeningen te gaan doen zoals kniebuigingen of door hardop te gaan lezen.</a:t>
            </a:r>
          </a:p>
          <a:p>
            <a:r>
              <a:rPr lang="nl-NL" sz="2200" dirty="0"/>
              <a:t>Probeer na te gaan waarom bepaalde situaties spanningen oproepen. Het kan zijn dat de patiënt zich niet van angst of spanningen bewust bent, maar dat de patiënt wel last heeft van de verschijnselen.</a:t>
            </a:r>
          </a:p>
          <a:p>
            <a:r>
              <a:rPr lang="nl-NL" sz="2200" dirty="0"/>
              <a:t>Het kan helpen wanneer de patiënt opschrijft in welke situatie hij/zij de verschijnselen krijgt.</a:t>
            </a:r>
          </a:p>
          <a:p>
            <a:pPr marL="0" indent="0">
              <a:buNone/>
            </a:pPr>
            <a:endParaRPr lang="nl-NL" sz="2200" dirty="0"/>
          </a:p>
          <a:p>
            <a:pPr marL="0" indent="0">
              <a:buNone/>
            </a:pPr>
            <a:endParaRPr lang="nl-NL" sz="2200" dirty="0"/>
          </a:p>
        </p:txBody>
      </p:sp>
      <p:sp>
        <p:nvSpPr>
          <p:cNvPr id="6" name="Tijdelijke aanduiding voor voettekst 4"/>
          <p:cNvSpPr>
            <a:spLocks noGrp="1"/>
          </p:cNvSpPr>
          <p:nvPr>
            <p:ph type="ftr" sz="quarter" idx="11"/>
          </p:nvPr>
        </p:nvSpPr>
        <p:spPr>
          <a:xfrm>
            <a:off x="4976031" y="6033479"/>
            <a:ext cx="5259985" cy="365125"/>
          </a:xfrm>
        </p:spPr>
        <p:txBody>
          <a:bodyPr>
            <a:normAutofit/>
          </a:bodyPr>
          <a:lstStyle/>
          <a:p>
            <a:pPr marL="0" marR="0" lvl="0" indent="0" algn="l" defTabSz="914400" eaLnBrk="1" fontAlgn="auto" latinLnBrk="0" hangingPunct="1">
              <a:spcBef>
                <a:spcPts val="0"/>
              </a:spcBef>
              <a:spcAft>
                <a:spcPts val="600"/>
              </a:spcAft>
              <a:buClrTx/>
              <a:buSzTx/>
              <a:buFontTx/>
              <a:buNone/>
              <a:tabLst/>
              <a:defRPr/>
            </a:pPr>
            <a:r>
              <a:rPr kumimoji="0" lang="nl-NL" sz="1050" b="1" i="0" u="none" strike="noStrike" kern="0" cap="none" spc="0" normalizeH="0" baseline="0" noProof="0">
                <a:ln>
                  <a:noFill/>
                </a:ln>
                <a:solidFill>
                  <a:schemeClr val="tx1">
                    <a:alpha val="80000"/>
                  </a:schemeClr>
                </a:solidFill>
                <a:effectLst/>
                <a:uLnTx/>
                <a:uFillTx/>
                <a:latin typeface="Verdana" panose="020B0604030504040204" pitchFamily="34" charset="0"/>
                <a:ea typeface="Verdana" panose="020B0604030504040204" pitchFamily="34" charset="0"/>
                <a:cs typeface="Verdana" panose="020B0604030504040204" pitchFamily="34" charset="0"/>
              </a:rPr>
              <a:t>Noorderpoort  PRS Pijn Thorax</a:t>
            </a:r>
          </a:p>
        </p:txBody>
      </p:sp>
      <p:sp>
        <p:nvSpPr>
          <p:cNvPr id="5" name="Tijdelijke aanduiding voor dianummer 4"/>
          <p:cNvSpPr>
            <a:spLocks noGrp="1"/>
          </p:cNvSpPr>
          <p:nvPr>
            <p:ph type="sldNum" sz="quarter" idx="12"/>
          </p:nvPr>
        </p:nvSpPr>
        <p:spPr>
          <a:xfrm>
            <a:off x="10571516" y="6033479"/>
            <a:ext cx="782283" cy="365125"/>
          </a:xfrm>
        </p:spPr>
        <p:txBody>
          <a:bodyPr>
            <a:normAutofit/>
          </a:bodyPr>
          <a:lstStyle/>
          <a:p>
            <a:pPr>
              <a:spcAft>
                <a:spcPts val="600"/>
              </a:spcAft>
            </a:pPr>
            <a:fld id="{CBA009E1-54C8-4E42-93A4-82F6E9795970}" type="slidenum">
              <a:rPr lang="nl-NL" sz="1050">
                <a:solidFill>
                  <a:schemeClr val="tx1">
                    <a:alpha val="80000"/>
                  </a:schemeClr>
                </a:solidFill>
              </a:rPr>
              <a:pPr>
                <a:spcAft>
                  <a:spcPts val="600"/>
                </a:spcAft>
              </a:pPr>
              <a:t>9</a:t>
            </a:fld>
            <a:endParaRPr lang="nl-NL" sz="1050">
              <a:solidFill>
                <a:schemeClr val="tx1">
                  <a:alpha val="80000"/>
                </a:schemeClr>
              </a:solidFill>
            </a:endParaRPr>
          </a:p>
        </p:txBody>
      </p:sp>
    </p:spTree>
    <p:extLst>
      <p:ext uri="{BB962C8B-B14F-4D97-AF65-F5344CB8AC3E}">
        <p14:creationId xmlns:p14="http://schemas.microsoft.com/office/powerpoint/2010/main" val="2172868528"/>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2307</TotalTime>
  <Words>501</Words>
  <Application>Microsoft Office PowerPoint</Application>
  <PresentationFormat>Breedbeeld</PresentationFormat>
  <Paragraphs>85</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Verdana</vt:lpstr>
      <vt:lpstr>1_Kantoorthema</vt:lpstr>
      <vt:lpstr>Pijn op de borst</vt:lpstr>
      <vt:lpstr>Bouw en werking van het hart</vt:lpstr>
      <vt:lpstr>Mogelijke oorzaken podb</vt:lpstr>
      <vt:lpstr>PowerPoint-presentatie</vt:lpstr>
      <vt:lpstr>Stabiele angina pectoris</vt:lpstr>
      <vt:lpstr>Instabiele angina pectoris </vt:lpstr>
      <vt:lpstr>Risicofactoren</vt:lpstr>
      <vt:lpstr>Pijn op de borst……</vt:lpstr>
      <vt:lpstr>Advies hyperventilatie</vt:lpstr>
      <vt:lpstr>Hyperventilatie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Annelies de Groot</dc:creator>
  <cp:lastModifiedBy>Rhea Houtkruijer</cp:lastModifiedBy>
  <cp:revision>29</cp:revision>
  <dcterms:created xsi:type="dcterms:W3CDTF">2017-03-13T15:04:45Z</dcterms:created>
  <dcterms:modified xsi:type="dcterms:W3CDTF">2018-12-17T10:53:33Z</dcterms:modified>
</cp:coreProperties>
</file>